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1"/>
  </p:notesMasterIdLst>
  <p:sldIdLst>
    <p:sldId id="256" r:id="rId2"/>
    <p:sldId id="307" r:id="rId3"/>
    <p:sldId id="285" r:id="rId4"/>
    <p:sldId id="306" r:id="rId5"/>
    <p:sldId id="258" r:id="rId6"/>
    <p:sldId id="261" r:id="rId7"/>
    <p:sldId id="286" r:id="rId8"/>
    <p:sldId id="291" r:id="rId9"/>
    <p:sldId id="292" r:id="rId10"/>
    <p:sldId id="294" r:id="rId11"/>
    <p:sldId id="302" r:id="rId12"/>
    <p:sldId id="303" r:id="rId13"/>
    <p:sldId id="308" r:id="rId14"/>
    <p:sldId id="295" r:id="rId15"/>
    <p:sldId id="305" r:id="rId16"/>
    <p:sldId id="311" r:id="rId17"/>
    <p:sldId id="309" r:id="rId18"/>
    <p:sldId id="296" r:id="rId19"/>
    <p:sldId id="297"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Copperplate Gothic Bold" panose="020E0705020206020404" pitchFamily="34" charset="0"/>
      <p:regular r:id="rId26"/>
    </p:embeddedFont>
    <p:embeddedFont>
      <p:font typeface="Lexend Deca" panose="020B0604020202020204" charset="0"/>
      <p:regular r:id="rId27"/>
    </p:embeddedFont>
    <p:embeddedFont>
      <p:font typeface="Muli Light" panose="020B0604020202020204" charset="0"/>
      <p:regular r:id="rId28"/>
      <p:bold r:id="rId29"/>
      <p:italic r:id="rId30"/>
      <p:boldItalic r:id="rId31"/>
    </p:embeddedFont>
    <p:embeddedFont>
      <p:font typeface="Verdana" panose="020B060403050404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CFB9C0-977C-4DE7-B93C-9D3ED0E97A60}">
  <a:tblStyle styleId="{56CFB9C0-977C-4DE7-B93C-9D3ED0E97A6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203" autoAdjust="0"/>
  </p:normalViewPr>
  <p:slideViewPr>
    <p:cSldViewPr snapToGrid="0">
      <p:cViewPr varScale="1">
        <p:scale>
          <a:sx n="104" d="100"/>
          <a:sy n="104"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2628507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321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577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33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16234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47477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506164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Big circuit">
  <p:cSld name="BLANK_1">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463358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Light"/>
              <a:buChar char="⬡"/>
              <a:defRPr sz="2400">
                <a:solidFill>
                  <a:schemeClr val="lt1"/>
                </a:solidFill>
                <a:latin typeface="Muli Light"/>
                <a:ea typeface="Muli Light"/>
                <a:cs typeface="Muli Light"/>
                <a:sym typeface="Muli Light"/>
              </a:defRPr>
            </a:lvl1pPr>
            <a:lvl2pPr marL="914400" lvl="1" indent="-381000">
              <a:lnSpc>
                <a:spcPct val="115000"/>
              </a:lnSpc>
              <a:spcBef>
                <a:spcPts val="0"/>
              </a:spcBef>
              <a:spcAft>
                <a:spcPts val="0"/>
              </a:spcAft>
              <a:buClr>
                <a:schemeClr val="accent5"/>
              </a:buClr>
              <a:buSzPts val="2400"/>
              <a:buFont typeface="Muli Light"/>
              <a:buChar char="∙"/>
              <a:defRPr sz="2400">
                <a:solidFill>
                  <a:schemeClr val="lt1"/>
                </a:solidFill>
                <a:latin typeface="Muli Light"/>
                <a:ea typeface="Muli Light"/>
                <a:cs typeface="Muli Light"/>
                <a:sym typeface="Muli Light"/>
              </a:defRPr>
            </a:lvl2pPr>
            <a:lvl3pPr marL="1371600" lvl="2" indent="-381000">
              <a:lnSpc>
                <a:spcPct val="115000"/>
              </a:lnSpc>
              <a:spcBef>
                <a:spcPts val="0"/>
              </a:spcBef>
              <a:spcAft>
                <a:spcPts val="0"/>
              </a:spcAft>
              <a:buClr>
                <a:schemeClr val="accent5"/>
              </a:buClr>
              <a:buSzPts val="2400"/>
              <a:buFont typeface="Muli Light"/>
              <a:buChar char="∙"/>
              <a:defRPr sz="2400">
                <a:solidFill>
                  <a:schemeClr val="lt1"/>
                </a:solidFill>
                <a:latin typeface="Muli Light"/>
                <a:ea typeface="Muli Light"/>
                <a:cs typeface="Muli Light"/>
                <a:sym typeface="Muli Light"/>
              </a:defRPr>
            </a:lvl3pPr>
            <a:lvl4pPr marL="1828800" lvl="3"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4pPr>
            <a:lvl5pPr marL="2286000" lvl="4"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5pPr>
            <a:lvl6pPr marL="2743200" lvl="5"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6pPr>
            <a:lvl7pPr marL="3200400" lvl="6"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7pPr>
            <a:lvl8pPr marL="3657600" lvl="7"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8pPr>
            <a:lvl9pPr marL="4114800" lvl="8"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6" r:id="rId3"/>
    <p:sldLayoutId id="2147483657" r:id="rId4"/>
    <p:sldLayoutId id="2147483660" r:id="rId5"/>
  </p:sldLayoutIdLst>
  <p:transition spd="slow">
    <p:push dir="u"/>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 Id="rId5" Type="http://schemas.openxmlformats.org/officeDocument/2006/relationships/image" Target="../media/image30.jpe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285113" y="1991825"/>
            <a:ext cx="5208675" cy="1159800"/>
          </a:xfrm>
          <a:prstGeom prst="rect">
            <a:avLst/>
          </a:prstGeom>
        </p:spPr>
        <p:txBody>
          <a:bodyPr spcFirstLastPara="1" wrap="square" lIns="0" tIns="0" rIns="0" bIns="0" anchor="ctr" anchorCtr="0">
            <a:noAutofit/>
          </a:bodyPr>
          <a:lstStyle/>
          <a:p>
            <a:pPr lvl="0"/>
            <a:r>
              <a:rPr lang="en-US" sz="6000" dirty="0"/>
              <a:t>Smart Traffic Management</a:t>
            </a:r>
            <a:endParaRPr sz="5400" dirty="0"/>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10</a:t>
            </a:fld>
            <a:endParaRPr lang="en-US" dirty="0"/>
          </a:p>
        </p:txBody>
      </p:sp>
      <p:sp>
        <p:nvSpPr>
          <p:cNvPr id="6" name="Rectangle 5"/>
          <p:cNvSpPr/>
          <p:nvPr/>
        </p:nvSpPr>
        <p:spPr>
          <a:xfrm>
            <a:off x="4800600" y="331051"/>
            <a:ext cx="4572000" cy="415498"/>
          </a:xfrm>
          <a:prstGeom prst="rect">
            <a:avLst/>
          </a:prstGeom>
        </p:spPr>
        <p:txBody>
          <a:bodyPr>
            <a:spAutoFit/>
          </a:bodyPr>
          <a:lstStyle/>
          <a:p>
            <a:br>
              <a:rPr lang="en-US" altLang="en-US" sz="1050" dirty="0"/>
            </a:br>
            <a:endParaRPr lang="en-IN" sz="105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6" y="1372"/>
            <a:ext cx="4586630" cy="514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619625" y="3705225"/>
            <a:ext cx="1352550" cy="1238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104" y="1372"/>
            <a:ext cx="4576896" cy="514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1924052" y="3076575"/>
            <a:ext cx="1914525" cy="323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2" name="TextBox 11"/>
          <p:cNvSpPr txBox="1"/>
          <p:nvPr/>
        </p:nvSpPr>
        <p:spPr>
          <a:xfrm>
            <a:off x="1847852" y="3123426"/>
            <a:ext cx="1819275" cy="253916"/>
          </a:xfrm>
          <a:prstGeom prst="rect">
            <a:avLst/>
          </a:prstGeom>
          <a:noFill/>
        </p:spPr>
        <p:txBody>
          <a:bodyPr wrap="square" rtlCol="0">
            <a:spAutoFit/>
          </a:bodyPr>
          <a:lstStyle/>
          <a:p>
            <a:r>
              <a:rPr lang="en-IN" sz="1050" dirty="0"/>
              <a:t>NODE MCU</a:t>
            </a:r>
          </a:p>
        </p:txBody>
      </p:sp>
    </p:spTree>
    <p:extLst>
      <p:ext uri="{BB962C8B-B14F-4D97-AF65-F5344CB8AC3E}">
        <p14:creationId xmlns:p14="http://schemas.microsoft.com/office/powerpoint/2010/main" val="403432311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23460" b="15288"/>
          <a:stretch/>
        </p:blipFill>
        <p:spPr>
          <a:xfrm>
            <a:off x="2183732" y="150084"/>
            <a:ext cx="6029325" cy="1633591"/>
          </a:xfrm>
          <a:prstGeom prst="rect">
            <a:avLst/>
          </a:prstGeom>
        </p:spPr>
      </p:pic>
      <p:pic>
        <p:nvPicPr>
          <p:cNvPr id="2" name="Picture 1"/>
          <p:cNvPicPr>
            <a:picLocks noChangeAspect="1"/>
          </p:cNvPicPr>
          <p:nvPr/>
        </p:nvPicPr>
        <p:blipFill rotWithShape="1">
          <a:blip r:embed="rId4"/>
          <a:srcRect l="10439" t="2486" b="3818"/>
          <a:stretch/>
        </p:blipFill>
        <p:spPr>
          <a:xfrm>
            <a:off x="2183732" y="1732547"/>
            <a:ext cx="2752224" cy="3401930"/>
          </a:xfrm>
          <a:prstGeom prst="rect">
            <a:avLst/>
          </a:prstGeom>
        </p:spPr>
      </p:pic>
      <p:sp>
        <p:nvSpPr>
          <p:cNvPr id="5" name="TextBox 4"/>
          <p:cNvSpPr txBox="1"/>
          <p:nvPr/>
        </p:nvSpPr>
        <p:spPr>
          <a:xfrm>
            <a:off x="3419973" y="3153025"/>
            <a:ext cx="748923" cy="253916"/>
          </a:xfrm>
          <a:prstGeom prst="rect">
            <a:avLst/>
          </a:prstGeom>
          <a:noFill/>
        </p:spPr>
        <p:txBody>
          <a:bodyPr wrap="none" rtlCol="0">
            <a:spAutoFit/>
          </a:bodyPr>
          <a:lstStyle/>
          <a:p>
            <a:r>
              <a:rPr lang="en-IN" sz="1050" dirty="0"/>
              <a:t>Scanning</a:t>
            </a:r>
          </a:p>
        </p:txBody>
      </p:sp>
      <p:pic>
        <p:nvPicPr>
          <p:cNvPr id="27" name="Picture 26"/>
          <p:cNvPicPr>
            <a:picLocks noChangeAspect="1"/>
          </p:cNvPicPr>
          <p:nvPr/>
        </p:nvPicPr>
        <p:blipFill>
          <a:blip r:embed="rId5"/>
          <a:stretch>
            <a:fillRect/>
          </a:stretch>
        </p:blipFill>
        <p:spPr>
          <a:xfrm>
            <a:off x="3325225" y="2084776"/>
            <a:ext cx="933200" cy="933200"/>
          </a:xfrm>
          <a:prstGeom prst="rect">
            <a:avLst/>
          </a:prstGeom>
        </p:spPr>
      </p:pic>
      <p:cxnSp>
        <p:nvCxnSpPr>
          <p:cNvPr id="9" name="Straight Connector 8"/>
          <p:cNvCxnSpPr/>
          <p:nvPr/>
        </p:nvCxnSpPr>
        <p:spPr>
          <a:xfrm flipV="1">
            <a:off x="3239500" y="3158434"/>
            <a:ext cx="1104652" cy="887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3245515" y="1946256"/>
            <a:ext cx="1104652" cy="887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999501" y="1965893"/>
            <a:ext cx="3159839" cy="923330"/>
          </a:xfrm>
          <a:prstGeom prst="rect">
            <a:avLst/>
          </a:prstGeom>
          <a:noFill/>
        </p:spPr>
        <p:txBody>
          <a:bodyPr wrap="none" rtlCol="0">
            <a:spAutoFit/>
          </a:bodyPr>
          <a:lstStyle/>
          <a:p>
            <a:r>
              <a:rPr lang="en-IN" sz="1800" dirty="0"/>
              <a:t>We can also scan QR Code</a:t>
            </a:r>
          </a:p>
          <a:p>
            <a:r>
              <a:rPr lang="en-IN" sz="1800" dirty="0"/>
              <a:t>which will contain details of </a:t>
            </a:r>
          </a:p>
          <a:p>
            <a:r>
              <a:rPr lang="en-IN" sz="1800" dirty="0"/>
              <a:t>the car owner and much info.</a:t>
            </a:r>
          </a:p>
        </p:txBody>
      </p:sp>
    </p:spTree>
    <p:extLst>
      <p:ext uri="{BB962C8B-B14F-4D97-AF65-F5344CB8AC3E}">
        <p14:creationId xmlns:p14="http://schemas.microsoft.com/office/powerpoint/2010/main" val="29140210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64" presetClass="path" presetSubtype="0" accel="50000" decel="50000" fill="hold" nodeType="withEffect">
                                  <p:stCondLst>
                                    <p:cond delay="1000"/>
                                  </p:stCondLst>
                                  <p:childTnLst>
                                    <p:animMotion origin="layout" path="M -3.54167E-6 -4.81481E-6 L -3.54167E-6 -0.23587 " pathEditMode="relative" rAng="0" ptsTypes="AA">
                                      <p:cBhvr>
                                        <p:cTn id="8" dur="2000" fill="hold"/>
                                        <p:tgtEl>
                                          <p:spTgt spid="9"/>
                                        </p:tgtEl>
                                        <p:attrNameLst>
                                          <p:attrName>ppt_x</p:attrName>
                                          <p:attrName>ppt_y</p:attrName>
                                        </p:attrNameLst>
                                      </p:cBhvr>
                                      <p:rCtr x="0" y="-11806"/>
                                    </p:animMotion>
                                  </p:childTnLst>
                                </p:cTn>
                              </p:par>
                              <p:par>
                                <p:cTn id="9" presetID="1" presetClass="entr" presetSubtype="0" fill="hold" nodeType="withEffect">
                                  <p:stCondLst>
                                    <p:cond delay="300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xit" presetSubtype="0" fill="hold" nodeType="withEffect">
                                  <p:stCondLst>
                                    <p:cond delay="3000"/>
                                  </p:stCondLst>
                                  <p:childTnLst>
                                    <p:set>
                                      <p:cBhvr>
                                        <p:cTn id="12" dur="1" fill="hold">
                                          <p:stCondLst>
                                            <p:cond delay="0"/>
                                          </p:stCondLst>
                                        </p:cTn>
                                        <p:tgtEl>
                                          <p:spTgt spid="9"/>
                                        </p:tgtEl>
                                        <p:attrNameLst>
                                          <p:attrName>style.visibility</p:attrName>
                                        </p:attrNameLst>
                                      </p:cBhvr>
                                      <p:to>
                                        <p:strVal val="hidden"/>
                                      </p:to>
                                    </p:set>
                                  </p:childTnLst>
                                </p:cTn>
                              </p:par>
                              <p:par>
                                <p:cTn id="13" presetID="42" presetClass="path" presetSubtype="0" accel="50000" decel="50000" fill="hold" nodeType="withEffect">
                                  <p:stCondLst>
                                    <p:cond delay="3000"/>
                                  </p:stCondLst>
                                  <p:childTnLst>
                                    <p:animMotion origin="layout" path="M -4.58333E-6 3.33333E-6 L -0.00065 0.23565 " pathEditMode="relative" rAng="0" ptsTypes="AA">
                                      <p:cBhvr>
                                        <p:cTn id="14" dur="2000" fill="hold"/>
                                        <p:tgtEl>
                                          <p:spTgt spid="22"/>
                                        </p:tgtEl>
                                        <p:attrNameLst>
                                          <p:attrName>ppt_x</p:attrName>
                                          <p:attrName>ppt_y</p:attrName>
                                        </p:attrNameLst>
                                      </p:cBhvr>
                                      <p:rCtr x="52" y="128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8" name="TextBox 7"/>
          <p:cNvSpPr txBox="1"/>
          <p:nvPr/>
        </p:nvSpPr>
        <p:spPr>
          <a:xfrm>
            <a:off x="1352690" y="379759"/>
            <a:ext cx="1348446" cy="830997"/>
          </a:xfrm>
          <a:prstGeom prst="rect">
            <a:avLst/>
          </a:prstGeom>
          <a:noFill/>
        </p:spPr>
        <p:txBody>
          <a:bodyPr wrap="none" rtlCol="0">
            <a:spAutoFit/>
          </a:bodyPr>
          <a:lstStyle/>
          <a:p>
            <a:r>
              <a:rPr lang="en-IN" sz="4800" dirty="0">
                <a:solidFill>
                  <a:schemeClr val="bg1"/>
                </a:solidFill>
              </a:rPr>
              <a:t>Car </a:t>
            </a:r>
          </a:p>
        </p:txBody>
      </p:sp>
      <p:sp>
        <p:nvSpPr>
          <p:cNvPr id="9" name="TextBox 8"/>
          <p:cNvSpPr txBox="1"/>
          <p:nvPr/>
        </p:nvSpPr>
        <p:spPr>
          <a:xfrm>
            <a:off x="5294213" y="432925"/>
            <a:ext cx="2893741" cy="707886"/>
          </a:xfrm>
          <a:prstGeom prst="rect">
            <a:avLst/>
          </a:prstGeom>
          <a:noFill/>
        </p:spPr>
        <p:txBody>
          <a:bodyPr wrap="none" rtlCol="0">
            <a:spAutoFit/>
          </a:bodyPr>
          <a:lstStyle/>
          <a:p>
            <a:r>
              <a:rPr lang="en-IN" sz="4000" dirty="0">
                <a:solidFill>
                  <a:schemeClr val="bg1"/>
                </a:solidFill>
              </a:rPr>
              <a:t>Ambulance </a:t>
            </a:r>
          </a:p>
        </p:txBody>
      </p:sp>
      <p:pic>
        <p:nvPicPr>
          <p:cNvPr id="5" name="Picture 4">
            <a:extLst>
              <a:ext uri="{FF2B5EF4-FFF2-40B4-BE49-F238E27FC236}">
                <a16:creationId xmlns:a16="http://schemas.microsoft.com/office/drawing/2014/main" id="{646CCD2A-541C-4FC5-8F60-6D6FF18F0215}"/>
              </a:ext>
            </a:extLst>
          </p:cNvPr>
          <p:cNvPicPr>
            <a:picLocks noChangeAspect="1"/>
          </p:cNvPicPr>
          <p:nvPr/>
        </p:nvPicPr>
        <p:blipFill>
          <a:blip r:embed="rId3"/>
          <a:stretch>
            <a:fillRect/>
          </a:stretch>
        </p:blipFill>
        <p:spPr>
          <a:xfrm>
            <a:off x="1074413" y="1342463"/>
            <a:ext cx="1905000" cy="1905000"/>
          </a:xfrm>
          <a:prstGeom prst="rect">
            <a:avLst/>
          </a:prstGeom>
        </p:spPr>
      </p:pic>
      <p:pic>
        <p:nvPicPr>
          <p:cNvPr id="10" name="Picture 9">
            <a:extLst>
              <a:ext uri="{FF2B5EF4-FFF2-40B4-BE49-F238E27FC236}">
                <a16:creationId xmlns:a16="http://schemas.microsoft.com/office/drawing/2014/main" id="{D6468B9D-EF94-44CE-A6A4-A1A476BFB5F5}"/>
              </a:ext>
            </a:extLst>
          </p:cNvPr>
          <p:cNvPicPr>
            <a:picLocks noChangeAspect="1"/>
          </p:cNvPicPr>
          <p:nvPr/>
        </p:nvPicPr>
        <p:blipFill>
          <a:blip r:embed="rId4"/>
          <a:stretch>
            <a:fillRect/>
          </a:stretch>
        </p:blipFill>
        <p:spPr>
          <a:xfrm>
            <a:off x="5455674" y="1342463"/>
            <a:ext cx="1905000" cy="1905000"/>
          </a:xfrm>
          <a:prstGeom prst="rect">
            <a:avLst/>
          </a:prstGeom>
        </p:spPr>
      </p:pic>
    </p:spTree>
    <p:extLst>
      <p:ext uri="{BB962C8B-B14F-4D97-AF65-F5344CB8AC3E}">
        <p14:creationId xmlns:p14="http://schemas.microsoft.com/office/powerpoint/2010/main" val="144784271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090" b="29922"/>
          <a:stretch/>
        </p:blipFill>
        <p:spPr>
          <a:xfrm>
            <a:off x="4766392" y="801335"/>
            <a:ext cx="3440228" cy="3783364"/>
          </a:xfrm>
          <a:prstGeom prst="rect">
            <a:avLst/>
          </a:prstGeom>
        </p:spPr>
      </p:pic>
      <p:sp>
        <p:nvSpPr>
          <p:cNvPr id="5" name="TextBox 4"/>
          <p:cNvSpPr txBox="1"/>
          <p:nvPr/>
        </p:nvSpPr>
        <p:spPr>
          <a:xfrm>
            <a:off x="1796904" y="31894"/>
            <a:ext cx="6804838" cy="769441"/>
          </a:xfrm>
          <a:prstGeom prst="rect">
            <a:avLst/>
          </a:prstGeom>
          <a:noFill/>
        </p:spPr>
        <p:txBody>
          <a:bodyPr wrap="square" rtlCol="0">
            <a:spAutoFit/>
          </a:bodyPr>
          <a:lstStyle/>
          <a:p>
            <a:r>
              <a:rPr lang="en-IN" sz="4400" dirty="0">
                <a:solidFill>
                  <a:schemeClr val="bg1"/>
                </a:solidFill>
              </a:rPr>
              <a:t>Outcome of QR code </a:t>
            </a:r>
          </a:p>
        </p:txBody>
      </p:sp>
      <p:pic>
        <p:nvPicPr>
          <p:cNvPr id="6" name="Picture 5">
            <a:extLst>
              <a:ext uri="{FF2B5EF4-FFF2-40B4-BE49-F238E27FC236}">
                <a16:creationId xmlns:a16="http://schemas.microsoft.com/office/drawing/2014/main" id="{FDA2A896-5F27-41EE-B70A-C056A1DDD40A}"/>
              </a:ext>
            </a:extLst>
          </p:cNvPr>
          <p:cNvPicPr>
            <a:picLocks noChangeAspect="1"/>
          </p:cNvPicPr>
          <p:nvPr/>
        </p:nvPicPr>
        <p:blipFill rotWithShape="1">
          <a:blip r:embed="rId3">
            <a:extLst>
              <a:ext uri="{28A0092B-C50C-407E-A947-70E740481C1C}">
                <a14:useLocalDpi xmlns:a14="http://schemas.microsoft.com/office/drawing/2010/main" val="0"/>
              </a:ext>
            </a:extLst>
          </a:blip>
          <a:srcRect t="14883" b="29509"/>
          <a:stretch/>
        </p:blipFill>
        <p:spPr>
          <a:xfrm>
            <a:off x="1165967" y="799017"/>
            <a:ext cx="3406033" cy="3788001"/>
          </a:xfrm>
          <a:prstGeom prst="rect">
            <a:avLst/>
          </a:prstGeom>
        </p:spPr>
      </p:pic>
    </p:spTree>
    <p:extLst>
      <p:ext uri="{BB962C8B-B14F-4D97-AF65-F5344CB8AC3E}">
        <p14:creationId xmlns:p14="http://schemas.microsoft.com/office/powerpoint/2010/main" val="239621600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14</a:t>
            </a:fld>
            <a:endParaRPr lang="en-US" dirty="0"/>
          </a:p>
        </p:txBody>
      </p:sp>
      <p:sp>
        <p:nvSpPr>
          <p:cNvPr id="3" name="Rectangle 2">
            <a:extLst>
              <a:ext uri="{FF2B5EF4-FFF2-40B4-BE49-F238E27FC236}">
                <a16:creationId xmlns:a16="http://schemas.microsoft.com/office/drawing/2014/main" id="{08F16C97-ADF5-43C2-BE6B-B8BD8D285BFD}"/>
              </a:ext>
            </a:extLst>
          </p:cNvPr>
          <p:cNvSpPr/>
          <p:nvPr/>
        </p:nvSpPr>
        <p:spPr>
          <a:xfrm>
            <a:off x="823025" y="1516405"/>
            <a:ext cx="7497949" cy="1938992"/>
          </a:xfrm>
          <a:prstGeom prst="rect">
            <a:avLst/>
          </a:prstGeom>
        </p:spPr>
        <p:txBody>
          <a:bodyPr wrap="square">
            <a:spAutoFit/>
          </a:bodyPr>
          <a:lstStyle/>
          <a:p>
            <a:r>
              <a:rPr lang="en-GB" sz="2400" dirty="0">
                <a:solidFill>
                  <a:srgbClr val="222222"/>
                </a:solidFill>
                <a:latin typeface="Verdana" panose="020B0604030504040204" pitchFamily="34" charset="0"/>
              </a:rPr>
              <a:t>In </a:t>
            </a:r>
            <a:r>
              <a:rPr lang="en-GB" sz="2400" b="1" dirty="0">
                <a:solidFill>
                  <a:srgbClr val="222222"/>
                </a:solidFill>
                <a:latin typeface="Verdana" panose="020B0604030504040204" pitchFamily="34" charset="0"/>
              </a:rPr>
              <a:t>2010</a:t>
            </a:r>
            <a:r>
              <a:rPr lang="en-GB" sz="2400" dirty="0">
                <a:solidFill>
                  <a:srgbClr val="222222"/>
                </a:solidFill>
                <a:latin typeface="Verdana" panose="020B0604030504040204" pitchFamily="34" charset="0"/>
              </a:rPr>
              <a:t>, a traffic jam on a highway near </a:t>
            </a:r>
            <a:r>
              <a:rPr lang="en-GB" sz="2400" b="1" dirty="0">
                <a:solidFill>
                  <a:srgbClr val="222222"/>
                </a:solidFill>
                <a:latin typeface="Verdana" panose="020B0604030504040204" pitchFamily="34" charset="0"/>
              </a:rPr>
              <a:t>Beijing</a:t>
            </a:r>
            <a:r>
              <a:rPr lang="en-GB" sz="2400" dirty="0">
                <a:solidFill>
                  <a:srgbClr val="222222"/>
                </a:solidFill>
                <a:latin typeface="Verdana" panose="020B0604030504040204" pitchFamily="34" charset="0"/>
              </a:rPr>
              <a:t> kept cars stuck in traffic for more than a week (</a:t>
            </a:r>
            <a:r>
              <a:rPr lang="en-GB" sz="2400" b="1" dirty="0">
                <a:solidFill>
                  <a:srgbClr val="222222"/>
                </a:solidFill>
                <a:latin typeface="Verdana" panose="020B0604030504040204" pitchFamily="34" charset="0"/>
              </a:rPr>
              <a:t>9-12 days according to different sources</a:t>
            </a:r>
            <a:r>
              <a:rPr lang="en-GB" sz="2400" dirty="0">
                <a:solidFill>
                  <a:srgbClr val="222222"/>
                </a:solidFill>
                <a:latin typeface="Verdana" panose="020B0604030504040204" pitchFamily="34" charset="0"/>
              </a:rPr>
              <a:t>). The traffic jam itself went on for 97 kilometres</a:t>
            </a:r>
            <a:r>
              <a:rPr lang="en-GB" sz="2400" dirty="0">
                <a:latin typeface="Verdana" panose="020B0604030504040204" pitchFamily="34" charset="0"/>
                <a:ea typeface="Verdana" panose="020B0604030504040204" pitchFamily="34" charset="0"/>
              </a:rPr>
              <a:t>. </a:t>
            </a:r>
            <a:endParaRPr lang="en-IN" sz="2400" dirty="0">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1FCE3D7B-B772-46D0-9B6F-9AD143F5EF9A}"/>
              </a:ext>
            </a:extLst>
          </p:cNvPr>
          <p:cNvSpPr txBox="1"/>
          <p:nvPr/>
        </p:nvSpPr>
        <p:spPr>
          <a:xfrm>
            <a:off x="1895421" y="306279"/>
            <a:ext cx="5353159" cy="1015663"/>
          </a:xfrm>
          <a:prstGeom prst="rect">
            <a:avLst/>
          </a:prstGeom>
          <a:noFill/>
        </p:spPr>
        <p:txBody>
          <a:bodyPr wrap="square" rtlCol="0">
            <a:spAutoFit/>
          </a:bodyPr>
          <a:lstStyle/>
          <a:p>
            <a:pPr algn="ctr"/>
            <a:r>
              <a:rPr lang="en-IN" sz="6000" dirty="0">
                <a:solidFill>
                  <a:schemeClr val="bg1"/>
                </a:solidFill>
              </a:rPr>
              <a:t>FACT</a:t>
            </a:r>
          </a:p>
        </p:txBody>
      </p:sp>
    </p:spTree>
    <p:extLst>
      <p:ext uri="{BB962C8B-B14F-4D97-AF65-F5344CB8AC3E}">
        <p14:creationId xmlns:p14="http://schemas.microsoft.com/office/powerpoint/2010/main" val="79090040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426796" y="4749900"/>
            <a:ext cx="548700" cy="393600"/>
          </a:xfrm>
        </p:spPr>
        <p:txBody>
          <a:bodyPr/>
          <a:lstStyle/>
          <a:p>
            <a:pPr marL="0" lvl="0" indent="0" algn="r" rtl="0">
              <a:spcBef>
                <a:spcPts val="0"/>
              </a:spcBef>
              <a:spcAft>
                <a:spcPts val="0"/>
              </a:spcAft>
              <a:buNone/>
            </a:pPr>
            <a:fld id="{00000000-1234-1234-1234-123412341234}" type="slidenum">
              <a:rPr lang="en" smtClean="0"/>
              <a:t>15</a:t>
            </a:fld>
            <a:endParaRPr lang="e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9431" y="981581"/>
            <a:ext cx="5422607" cy="406695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133" y="981581"/>
            <a:ext cx="5429905" cy="407242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2133" y="992593"/>
            <a:ext cx="5429905" cy="405594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2133" y="804205"/>
            <a:ext cx="5674453" cy="4244332"/>
          </a:xfrm>
          <a:prstGeom prst="rect">
            <a:avLst/>
          </a:prstGeom>
        </p:spPr>
      </p:pic>
      <p:sp>
        <p:nvSpPr>
          <p:cNvPr id="7" name="TextBox 6"/>
          <p:cNvSpPr txBox="1"/>
          <p:nvPr/>
        </p:nvSpPr>
        <p:spPr>
          <a:xfrm>
            <a:off x="2779059" y="-210473"/>
            <a:ext cx="4031873" cy="1200329"/>
          </a:xfrm>
          <a:prstGeom prst="rect">
            <a:avLst/>
          </a:prstGeom>
          <a:noFill/>
        </p:spPr>
        <p:txBody>
          <a:bodyPr wrap="none" rtlCol="0">
            <a:spAutoFit/>
          </a:bodyPr>
          <a:lstStyle/>
          <a:p>
            <a:r>
              <a:rPr lang="en-IN" sz="7200" dirty="0">
                <a:solidFill>
                  <a:schemeClr val="bg1"/>
                </a:solidFill>
              </a:rPr>
              <a:t>Glimpses</a:t>
            </a:r>
          </a:p>
        </p:txBody>
      </p:sp>
    </p:spTree>
    <p:extLst>
      <p:ext uri="{BB962C8B-B14F-4D97-AF65-F5344CB8AC3E}">
        <p14:creationId xmlns:p14="http://schemas.microsoft.com/office/powerpoint/2010/main" val="395929128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spTree>
    <p:extLst>
      <p:ext uri="{BB962C8B-B14F-4D97-AF65-F5344CB8AC3E}">
        <p14:creationId xmlns:p14="http://schemas.microsoft.com/office/powerpoint/2010/main" val="103171404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spTree>
    <p:extLst>
      <p:ext uri="{BB962C8B-B14F-4D97-AF65-F5344CB8AC3E}">
        <p14:creationId xmlns:p14="http://schemas.microsoft.com/office/powerpoint/2010/main" val="414527072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FAB73BC-B049-4115-A692-8D63A059BFB8}" type="slidenum">
              <a:rPr lang="en-US" smtClean="0"/>
              <a:pPr/>
              <a:t>18</a:t>
            </a:fld>
            <a:endParaRPr lang="en-US" dirty="0"/>
          </a:p>
        </p:txBody>
      </p:sp>
      <p:sp>
        <p:nvSpPr>
          <p:cNvPr id="2" name="TextBox 1"/>
          <p:cNvSpPr txBox="1"/>
          <p:nvPr/>
        </p:nvSpPr>
        <p:spPr>
          <a:xfrm>
            <a:off x="248684" y="287083"/>
            <a:ext cx="5971363" cy="4685898"/>
          </a:xfrm>
          <a:prstGeom prst="rect">
            <a:avLst/>
          </a:prstGeom>
          <a:noFill/>
        </p:spPr>
        <p:txBody>
          <a:bodyPr wrap="square" rtlCol="0">
            <a:spAutoFit/>
          </a:bodyPr>
          <a:lstStyle/>
          <a:p>
            <a:pPr>
              <a:lnSpc>
                <a:spcPct val="150000"/>
              </a:lnSpc>
            </a:pPr>
            <a:r>
              <a:rPr lang="en-IN" sz="1050" b="1" dirty="0">
                <a:solidFill>
                  <a:schemeClr val="bg1"/>
                </a:solidFill>
                <a:latin typeface="Times New Roman" panose="02020603050405020304" pitchFamily="18" charset="0"/>
                <a:cs typeface="Times New Roman" panose="02020603050405020304" pitchFamily="18" charset="0"/>
              </a:rPr>
              <a:t> </a:t>
            </a:r>
            <a:r>
              <a:rPr lang="en-IN" sz="2400" dirty="0">
                <a:solidFill>
                  <a:schemeClr val="bg1"/>
                </a:solidFill>
              </a:rPr>
              <a:t>We want to implement machine learning in our project for image recognition </a:t>
            </a:r>
            <a:r>
              <a:rPr lang="en-IN" sz="2400">
                <a:solidFill>
                  <a:schemeClr val="bg1"/>
                </a:solidFill>
              </a:rPr>
              <a:t>of RFID </a:t>
            </a:r>
            <a:r>
              <a:rPr lang="en-IN" sz="2400" dirty="0">
                <a:solidFill>
                  <a:schemeClr val="bg1"/>
                </a:solidFill>
              </a:rPr>
              <a:t>in car by which we can get the owner info from database and send the message of penalty to owner and he can pay online but to get the receipt he need to visit RTO office . </a:t>
            </a:r>
          </a:p>
          <a:p>
            <a:pPr>
              <a:lnSpc>
                <a:spcPct val="150000"/>
              </a:lnSpc>
            </a:pPr>
            <a:r>
              <a:rPr lang="en-IN" sz="2400" dirty="0">
                <a:solidFill>
                  <a:schemeClr val="bg1"/>
                </a:solidFill>
              </a:rPr>
              <a:t>We can also pay online toll tax.  </a:t>
            </a:r>
            <a:r>
              <a:rPr lang="en-IN" sz="1050" dirty="0">
                <a:solidFill>
                  <a:schemeClr val="bg1"/>
                </a:solidFill>
              </a:rPr>
              <a:t> </a:t>
            </a:r>
          </a:p>
          <a:p>
            <a:endParaRPr lang="en-IN" sz="1050" dirty="0">
              <a:solidFill>
                <a:schemeClr val="bg1"/>
              </a:solidFill>
            </a:endParaRPr>
          </a:p>
        </p:txBody>
      </p:sp>
      <p:pic>
        <p:nvPicPr>
          <p:cNvPr id="1026" name="Picture 2" descr="Image result for future scope"/>
          <p:cNvPicPr>
            <a:picLocks noChangeAspect="1" noChangeArrowheads="1"/>
          </p:cNvPicPr>
          <p:nvPr/>
        </p:nvPicPr>
        <p:blipFill rotWithShape="1">
          <a:blip r:embed="rId2">
            <a:extLst>
              <a:ext uri="{28A0092B-C50C-407E-A947-70E740481C1C}">
                <a14:useLocalDpi xmlns:a14="http://schemas.microsoft.com/office/drawing/2010/main" val="0"/>
              </a:ext>
            </a:extLst>
          </a:blip>
          <a:srcRect r="45126"/>
          <a:stretch/>
        </p:blipFill>
        <p:spPr bwMode="auto">
          <a:xfrm>
            <a:off x="5932967" y="1562990"/>
            <a:ext cx="3211033"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34668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19</a:t>
            </a:fld>
            <a:endParaRPr lang="en-US" dirty="0"/>
          </a:p>
        </p:txBody>
      </p:sp>
      <p:sp>
        <p:nvSpPr>
          <p:cNvPr id="3" name="Rectangle 2"/>
          <p:cNvSpPr/>
          <p:nvPr/>
        </p:nvSpPr>
        <p:spPr>
          <a:xfrm>
            <a:off x="1" y="1447579"/>
            <a:ext cx="9152780" cy="2562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spAutoFit/>
          </a:bodyPr>
          <a:lstStyle/>
          <a:p>
            <a:pPr algn="ctr"/>
            <a:r>
              <a:rPr lang="en-US" sz="5400" dirty="0">
                <a:ln w="0"/>
                <a:solidFill>
                  <a:schemeClr val="tx1"/>
                </a:solidFill>
                <a:effectLst>
                  <a:outerShdw blurRad="38100" dist="19050" dir="2700000" algn="tl" rotWithShape="0">
                    <a:schemeClr val="dk1">
                      <a:alpha val="40000"/>
                    </a:schemeClr>
                  </a:outerShdw>
                </a:effectLst>
              </a:rPr>
              <a:t>THANK YOU</a:t>
            </a:r>
          </a:p>
          <a:p>
            <a:pPr algn="ctr"/>
            <a:r>
              <a:rPr lang="en-US" sz="5400" dirty="0">
                <a:ln w="0"/>
                <a:effectLst>
                  <a:outerShdw blurRad="38100" dist="19050" dir="2700000" algn="tl" rotWithShape="0">
                    <a:schemeClr val="dk1">
                      <a:alpha val="40000"/>
                    </a:schemeClr>
                  </a:outerShdw>
                </a:effectLst>
              </a:rPr>
              <a:t>FOR LISTENING AND WATCHING</a:t>
            </a:r>
            <a:endParaRPr lang="en-US"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0641293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3" name="TextBox 2"/>
          <p:cNvSpPr txBox="1"/>
          <p:nvPr/>
        </p:nvSpPr>
        <p:spPr>
          <a:xfrm>
            <a:off x="1169582" y="255175"/>
            <a:ext cx="4688958" cy="1015663"/>
          </a:xfrm>
          <a:prstGeom prst="rect">
            <a:avLst/>
          </a:prstGeom>
          <a:noFill/>
        </p:spPr>
        <p:txBody>
          <a:bodyPr wrap="square" rtlCol="0">
            <a:spAutoFit/>
          </a:bodyPr>
          <a:lstStyle/>
          <a:p>
            <a:r>
              <a:rPr lang="en-IN" sz="6000" dirty="0">
                <a:latin typeface="Lexend Deca" panose="020B0604020202020204" charset="0"/>
                <a:cs typeface="Lexend Deca" panose="020B0604020202020204" charset="0"/>
              </a:rPr>
              <a:t>Fact</a:t>
            </a:r>
          </a:p>
        </p:txBody>
      </p:sp>
      <p:sp>
        <p:nvSpPr>
          <p:cNvPr id="4" name="TextBox 3"/>
          <p:cNvSpPr txBox="1"/>
          <p:nvPr/>
        </p:nvSpPr>
        <p:spPr>
          <a:xfrm>
            <a:off x="903766" y="1180212"/>
            <a:ext cx="4560511" cy="1815882"/>
          </a:xfrm>
          <a:prstGeom prst="rect">
            <a:avLst/>
          </a:prstGeom>
          <a:noFill/>
        </p:spPr>
        <p:txBody>
          <a:bodyPr wrap="square" rtlCol="0">
            <a:spAutoFit/>
          </a:bodyPr>
          <a:lstStyle/>
          <a:p>
            <a:pPr algn="just"/>
            <a:r>
              <a:rPr lang="en-GB" sz="2800" dirty="0">
                <a:solidFill>
                  <a:schemeClr val="bg1"/>
                </a:solidFill>
              </a:rPr>
              <a:t>It is predicted that by </a:t>
            </a:r>
            <a:r>
              <a:rPr lang="en-GB" sz="2800" b="1" dirty="0">
                <a:solidFill>
                  <a:schemeClr val="bg1"/>
                </a:solidFill>
              </a:rPr>
              <a:t>2040</a:t>
            </a:r>
            <a:r>
              <a:rPr lang="en-GB" sz="2800" dirty="0">
                <a:solidFill>
                  <a:schemeClr val="bg1"/>
                </a:solidFill>
              </a:rPr>
              <a:t>, a whopping 1 billion extra cars </a:t>
            </a:r>
            <a:r>
              <a:rPr lang="en-GB" sz="2800" b="1" dirty="0">
                <a:solidFill>
                  <a:schemeClr val="bg1"/>
                </a:solidFill>
              </a:rPr>
              <a:t>will</a:t>
            </a:r>
            <a:r>
              <a:rPr lang="en-GB" sz="2800" dirty="0">
                <a:solidFill>
                  <a:schemeClr val="bg1"/>
                </a:solidFill>
              </a:rPr>
              <a:t> join the 1.2 billion already on the road.</a:t>
            </a:r>
            <a:endParaRPr lang="en-IN" sz="2800" dirty="0">
              <a:solidFill>
                <a:schemeClr val="bg1"/>
              </a:solidFill>
            </a:endParaRPr>
          </a:p>
        </p:txBody>
      </p:sp>
      <p:pic>
        <p:nvPicPr>
          <p:cNvPr id="5" name="Picture 4"/>
          <p:cNvPicPr>
            <a:picLocks noChangeAspect="1"/>
          </p:cNvPicPr>
          <p:nvPr/>
        </p:nvPicPr>
        <p:blipFill>
          <a:blip r:embed="rId2"/>
          <a:stretch>
            <a:fillRect/>
          </a:stretch>
        </p:blipFill>
        <p:spPr>
          <a:xfrm>
            <a:off x="4423143" y="2753255"/>
            <a:ext cx="4438429" cy="2124376"/>
          </a:xfrm>
          <a:prstGeom prst="rect">
            <a:avLst/>
          </a:prstGeom>
        </p:spPr>
      </p:pic>
    </p:spTree>
    <p:extLst>
      <p:ext uri="{BB962C8B-B14F-4D97-AF65-F5344CB8AC3E}">
        <p14:creationId xmlns:p14="http://schemas.microsoft.com/office/powerpoint/2010/main" val="24717552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D6A2D45-FE71-45F3-BC5E-44FEBBFAC98A}"/>
              </a:ext>
            </a:extLst>
          </p:cNvPr>
          <p:cNvGrpSpPr/>
          <p:nvPr/>
        </p:nvGrpSpPr>
        <p:grpSpPr>
          <a:xfrm>
            <a:off x="4391398" y="1073806"/>
            <a:ext cx="4248688" cy="2880880"/>
            <a:chOff x="5885014" y="654503"/>
            <a:chExt cx="5664918" cy="3841173"/>
          </a:xfrm>
        </p:grpSpPr>
        <p:sp>
          <p:nvSpPr>
            <p:cNvPr id="16" name="TextBox 15">
              <a:extLst>
                <a:ext uri="{FF2B5EF4-FFF2-40B4-BE49-F238E27FC236}">
                  <a16:creationId xmlns:a16="http://schemas.microsoft.com/office/drawing/2014/main" id="{6256C016-2CE9-4A41-AAAD-479E0F70132F}"/>
                </a:ext>
              </a:extLst>
            </p:cNvPr>
            <p:cNvSpPr txBox="1"/>
            <p:nvPr/>
          </p:nvSpPr>
          <p:spPr>
            <a:xfrm>
              <a:off x="6802014" y="799068"/>
              <a:ext cx="4706822" cy="538611"/>
            </a:xfrm>
            <a:prstGeom prst="rect">
              <a:avLst/>
            </a:prstGeom>
            <a:noFill/>
          </p:spPr>
          <p:txBody>
            <a:bodyPr wrap="square" lIns="81000" rIns="81000" rtlCol="0">
              <a:spAutoFit/>
            </a:bodyPr>
            <a:lstStyle/>
            <a:p>
              <a:r>
                <a:rPr lang="en-US" altLang="ko-KR" sz="2025" b="1" dirty="0">
                  <a:solidFill>
                    <a:schemeClr val="bg1"/>
                  </a:solidFill>
                  <a:cs typeface="Arial" pitchFamily="34" charset="0"/>
                </a:rPr>
                <a:t>PROBLEM </a:t>
              </a:r>
              <a:r>
                <a:rPr lang="en-IN" altLang="ko-KR" sz="2025" b="1" dirty="0">
                  <a:solidFill>
                    <a:schemeClr val="bg1"/>
                  </a:solidFill>
                  <a:cs typeface="Arial" pitchFamily="34" charset="0"/>
                </a:rPr>
                <a:t>STATEMENT</a:t>
              </a:r>
              <a:endParaRPr lang="ko-KR" altLang="en-US" sz="2025" b="1" dirty="0">
                <a:solidFill>
                  <a:schemeClr val="bg1"/>
                </a:solidFill>
                <a:cs typeface="Arial" pitchFamily="34" charset="0"/>
              </a:endParaRPr>
            </a:p>
          </p:txBody>
        </p:sp>
        <p:sp>
          <p:nvSpPr>
            <p:cNvPr id="17" name="TextBox 16">
              <a:extLst>
                <a:ext uri="{FF2B5EF4-FFF2-40B4-BE49-F238E27FC236}">
                  <a16:creationId xmlns:a16="http://schemas.microsoft.com/office/drawing/2014/main" id="{168954F2-9FF7-439F-AEAB-75F9457D5B63}"/>
                </a:ext>
              </a:extLst>
            </p:cNvPr>
            <p:cNvSpPr txBox="1"/>
            <p:nvPr/>
          </p:nvSpPr>
          <p:spPr>
            <a:xfrm>
              <a:off x="5885014" y="654503"/>
              <a:ext cx="958096" cy="861775"/>
            </a:xfrm>
            <a:prstGeom prst="rect">
              <a:avLst/>
            </a:prstGeom>
            <a:noFill/>
          </p:spPr>
          <p:txBody>
            <a:bodyPr wrap="square" lIns="81000" rIns="81000" rtlCol="0">
              <a:spAutoFit/>
            </a:bodyPr>
            <a:lstStyle/>
            <a:p>
              <a:pPr algn="ctr"/>
              <a:r>
                <a:rPr lang="en-US" altLang="ko-KR" sz="3600" b="1" dirty="0">
                  <a:solidFill>
                    <a:schemeClr val="bg1"/>
                  </a:solidFill>
                  <a:cs typeface="Arial" pitchFamily="34" charset="0"/>
                </a:rPr>
                <a:t>1</a:t>
              </a:r>
              <a:endParaRPr lang="ko-KR" altLang="en-US" sz="3600" b="1" dirty="0">
                <a:solidFill>
                  <a:schemeClr val="bg1"/>
                </a:solidFill>
                <a:cs typeface="Arial" pitchFamily="34" charset="0"/>
              </a:endParaRPr>
            </a:p>
          </p:txBody>
        </p:sp>
        <p:sp>
          <p:nvSpPr>
            <p:cNvPr id="20" name="TextBox 19">
              <a:extLst>
                <a:ext uri="{FF2B5EF4-FFF2-40B4-BE49-F238E27FC236}">
                  <a16:creationId xmlns:a16="http://schemas.microsoft.com/office/drawing/2014/main" id="{986944A9-8317-4701-8923-95546EBC6A81}"/>
                </a:ext>
              </a:extLst>
            </p:cNvPr>
            <p:cNvSpPr txBox="1"/>
            <p:nvPr/>
          </p:nvSpPr>
          <p:spPr>
            <a:xfrm>
              <a:off x="6843110" y="1696831"/>
              <a:ext cx="4706822" cy="538611"/>
            </a:xfrm>
            <a:prstGeom prst="rect">
              <a:avLst/>
            </a:prstGeom>
            <a:noFill/>
          </p:spPr>
          <p:txBody>
            <a:bodyPr wrap="square" lIns="81000" rIns="81000" rtlCol="0">
              <a:spAutoFit/>
            </a:bodyPr>
            <a:lstStyle/>
            <a:p>
              <a:endParaRPr lang="ko-KR" altLang="en-US" sz="2025" b="1" dirty="0">
                <a:solidFill>
                  <a:schemeClr val="bg1"/>
                </a:solidFill>
                <a:cs typeface="Arial" pitchFamily="34" charset="0"/>
              </a:endParaRPr>
            </a:p>
          </p:txBody>
        </p:sp>
        <p:sp>
          <p:nvSpPr>
            <p:cNvPr id="21" name="TextBox 20">
              <a:extLst>
                <a:ext uri="{FF2B5EF4-FFF2-40B4-BE49-F238E27FC236}">
                  <a16:creationId xmlns:a16="http://schemas.microsoft.com/office/drawing/2014/main" id="{26A42029-48EF-40B7-A20B-9D05D2DD248A}"/>
                </a:ext>
              </a:extLst>
            </p:cNvPr>
            <p:cNvSpPr txBox="1"/>
            <p:nvPr/>
          </p:nvSpPr>
          <p:spPr>
            <a:xfrm>
              <a:off x="5885014" y="1592836"/>
              <a:ext cx="958096" cy="861775"/>
            </a:xfrm>
            <a:prstGeom prst="rect">
              <a:avLst/>
            </a:prstGeom>
            <a:noFill/>
          </p:spPr>
          <p:txBody>
            <a:bodyPr wrap="square" lIns="81000" rIns="81000" rtlCol="0">
              <a:spAutoFit/>
            </a:bodyPr>
            <a:lstStyle/>
            <a:p>
              <a:pPr algn="ctr"/>
              <a:r>
                <a:rPr lang="en-US" altLang="ko-KR" sz="3600" b="1" dirty="0">
                  <a:solidFill>
                    <a:schemeClr val="bg1"/>
                  </a:solidFill>
                  <a:cs typeface="Arial" pitchFamily="34" charset="0"/>
                </a:rPr>
                <a:t>2</a:t>
              </a:r>
              <a:endParaRPr lang="ko-KR" altLang="en-US" sz="3600" b="1" dirty="0">
                <a:solidFill>
                  <a:schemeClr val="bg1"/>
                </a:solidFill>
                <a:cs typeface="Arial" pitchFamily="34" charset="0"/>
              </a:endParaRPr>
            </a:p>
          </p:txBody>
        </p:sp>
        <p:sp>
          <p:nvSpPr>
            <p:cNvPr id="24" name="TextBox 23">
              <a:extLst>
                <a:ext uri="{FF2B5EF4-FFF2-40B4-BE49-F238E27FC236}">
                  <a16:creationId xmlns:a16="http://schemas.microsoft.com/office/drawing/2014/main" id="{8E88DC5F-7B11-4BFE-A62A-1B2C2273B5B4}"/>
                </a:ext>
              </a:extLst>
            </p:cNvPr>
            <p:cNvSpPr txBox="1"/>
            <p:nvPr/>
          </p:nvSpPr>
          <p:spPr>
            <a:xfrm>
              <a:off x="6802013" y="1754418"/>
              <a:ext cx="4706822" cy="538611"/>
            </a:xfrm>
            <a:prstGeom prst="rect">
              <a:avLst/>
            </a:prstGeom>
            <a:noFill/>
          </p:spPr>
          <p:txBody>
            <a:bodyPr wrap="square" lIns="81000" rIns="81000" rtlCol="0">
              <a:spAutoFit/>
            </a:bodyPr>
            <a:lstStyle/>
            <a:p>
              <a:r>
                <a:rPr lang="en-IN" altLang="ko-KR" sz="2025" b="1" dirty="0">
                  <a:solidFill>
                    <a:schemeClr val="bg1"/>
                  </a:solidFill>
                  <a:cs typeface="Arial" pitchFamily="34" charset="0"/>
                </a:rPr>
                <a:t>PROJECT DESCRIPTION</a:t>
              </a:r>
              <a:endParaRPr lang="ko-KR" altLang="en-US" sz="2025" b="1" dirty="0">
                <a:solidFill>
                  <a:schemeClr val="bg1"/>
                </a:solidFill>
                <a:cs typeface="Arial" pitchFamily="34" charset="0"/>
              </a:endParaRPr>
            </a:p>
          </p:txBody>
        </p:sp>
        <p:sp>
          <p:nvSpPr>
            <p:cNvPr id="25" name="TextBox 24">
              <a:extLst>
                <a:ext uri="{FF2B5EF4-FFF2-40B4-BE49-F238E27FC236}">
                  <a16:creationId xmlns:a16="http://schemas.microsoft.com/office/drawing/2014/main" id="{B0212152-D2D8-461E-8E4F-7D4F53482A03}"/>
                </a:ext>
              </a:extLst>
            </p:cNvPr>
            <p:cNvSpPr txBox="1"/>
            <p:nvPr/>
          </p:nvSpPr>
          <p:spPr>
            <a:xfrm>
              <a:off x="5885014" y="2585965"/>
              <a:ext cx="958096" cy="861775"/>
            </a:xfrm>
            <a:prstGeom prst="rect">
              <a:avLst/>
            </a:prstGeom>
            <a:noFill/>
          </p:spPr>
          <p:txBody>
            <a:bodyPr wrap="square" lIns="81000" rIns="81000" rtlCol="0">
              <a:spAutoFit/>
            </a:bodyPr>
            <a:lstStyle/>
            <a:p>
              <a:pPr algn="ctr"/>
              <a:r>
                <a:rPr lang="en-US" altLang="ko-KR" sz="3600" b="1" dirty="0">
                  <a:solidFill>
                    <a:schemeClr val="bg1"/>
                  </a:solidFill>
                  <a:cs typeface="Arial" pitchFamily="34" charset="0"/>
                </a:rPr>
                <a:t>3</a:t>
              </a:r>
              <a:endParaRPr lang="ko-KR" altLang="en-US" sz="3600" b="1" dirty="0">
                <a:solidFill>
                  <a:schemeClr val="bg1"/>
                </a:solidFill>
                <a:cs typeface="Arial" pitchFamily="34" charset="0"/>
              </a:endParaRPr>
            </a:p>
          </p:txBody>
        </p:sp>
        <p:sp>
          <p:nvSpPr>
            <p:cNvPr id="28" name="TextBox 27">
              <a:extLst>
                <a:ext uri="{FF2B5EF4-FFF2-40B4-BE49-F238E27FC236}">
                  <a16:creationId xmlns:a16="http://schemas.microsoft.com/office/drawing/2014/main" id="{34F95DDF-9AF8-4AF7-867B-79BCE192BEEE}"/>
                </a:ext>
              </a:extLst>
            </p:cNvPr>
            <p:cNvSpPr txBox="1"/>
            <p:nvPr/>
          </p:nvSpPr>
          <p:spPr>
            <a:xfrm>
              <a:off x="6843110" y="2780513"/>
              <a:ext cx="4706822" cy="538611"/>
            </a:xfrm>
            <a:prstGeom prst="rect">
              <a:avLst/>
            </a:prstGeom>
            <a:noFill/>
          </p:spPr>
          <p:txBody>
            <a:bodyPr wrap="square" lIns="81000" rIns="81000" rtlCol="0">
              <a:spAutoFit/>
            </a:bodyPr>
            <a:lstStyle/>
            <a:p>
              <a:r>
                <a:rPr lang="en-US" altLang="ko-KR" sz="2025" b="1" dirty="0">
                  <a:solidFill>
                    <a:schemeClr val="bg1"/>
                  </a:solidFill>
                  <a:cs typeface="Arial" pitchFamily="34" charset="0"/>
                </a:rPr>
                <a:t>COMPONENTS</a:t>
              </a:r>
              <a:endParaRPr lang="ko-KR" altLang="en-US" sz="2025" b="1" dirty="0">
                <a:solidFill>
                  <a:schemeClr val="bg1"/>
                </a:solidFill>
                <a:cs typeface="Arial" pitchFamily="34" charset="0"/>
              </a:endParaRPr>
            </a:p>
          </p:txBody>
        </p:sp>
        <p:sp>
          <p:nvSpPr>
            <p:cNvPr id="29" name="TextBox 28">
              <a:extLst>
                <a:ext uri="{FF2B5EF4-FFF2-40B4-BE49-F238E27FC236}">
                  <a16:creationId xmlns:a16="http://schemas.microsoft.com/office/drawing/2014/main" id="{394A60E4-672D-45B2-B6C9-4CCEC944A519}"/>
                </a:ext>
              </a:extLst>
            </p:cNvPr>
            <p:cNvSpPr txBox="1"/>
            <p:nvPr/>
          </p:nvSpPr>
          <p:spPr>
            <a:xfrm>
              <a:off x="5885014" y="3633901"/>
              <a:ext cx="958096" cy="861775"/>
            </a:xfrm>
            <a:prstGeom prst="rect">
              <a:avLst/>
            </a:prstGeom>
            <a:noFill/>
          </p:spPr>
          <p:txBody>
            <a:bodyPr wrap="square" lIns="81000" rIns="81000" rtlCol="0">
              <a:spAutoFit/>
            </a:bodyPr>
            <a:lstStyle/>
            <a:p>
              <a:pPr algn="ctr"/>
              <a:r>
                <a:rPr lang="en-US" altLang="ko-KR" sz="3600" b="1" dirty="0">
                  <a:solidFill>
                    <a:schemeClr val="bg1"/>
                  </a:solidFill>
                  <a:cs typeface="Arial" pitchFamily="34" charset="0"/>
                </a:rPr>
                <a:t>4</a:t>
              </a:r>
              <a:endParaRPr lang="ko-KR" altLang="en-US" sz="3600" b="1" dirty="0">
                <a:solidFill>
                  <a:schemeClr val="bg1"/>
                </a:solidFill>
                <a:cs typeface="Arial" pitchFamily="34" charset="0"/>
              </a:endParaRPr>
            </a:p>
          </p:txBody>
        </p:sp>
      </p:grpSp>
      <p:sp>
        <p:nvSpPr>
          <p:cNvPr id="2" name="TextBox 1"/>
          <p:cNvSpPr txBox="1"/>
          <p:nvPr/>
        </p:nvSpPr>
        <p:spPr>
          <a:xfrm>
            <a:off x="3478379" y="271840"/>
            <a:ext cx="4643755" cy="769441"/>
          </a:xfrm>
          <a:prstGeom prst="rect">
            <a:avLst/>
          </a:prstGeom>
          <a:noFill/>
        </p:spPr>
        <p:txBody>
          <a:bodyPr wrap="square" rtlCol="0" anchor="ctr">
            <a:spAutoFit/>
          </a:bodyPr>
          <a:lstStyle/>
          <a:p>
            <a:r>
              <a:rPr lang="en-US" altLang="ko-KR" sz="4400" b="1" dirty="0">
                <a:solidFill>
                  <a:schemeClr val="bg1"/>
                </a:solidFill>
                <a:cs typeface="Arial" pitchFamily="34" charset="0"/>
              </a:rPr>
              <a:t>Contents </a:t>
            </a:r>
            <a:endParaRPr lang="ko-KR" altLang="en-US" sz="4400" b="1" dirty="0">
              <a:solidFill>
                <a:schemeClr val="bg1"/>
              </a:solidFill>
              <a:cs typeface="Arial" pitchFamily="34" charset="0"/>
            </a:endParaRPr>
          </a:p>
        </p:txBody>
      </p:sp>
      <p:sp>
        <p:nvSpPr>
          <p:cNvPr id="31" name="TextBox 30">
            <a:extLst>
              <a:ext uri="{FF2B5EF4-FFF2-40B4-BE49-F238E27FC236}">
                <a16:creationId xmlns:a16="http://schemas.microsoft.com/office/drawing/2014/main" id="{394A60E4-672D-45B2-B6C9-4CCEC944A519}"/>
              </a:ext>
            </a:extLst>
          </p:cNvPr>
          <p:cNvSpPr txBox="1"/>
          <p:nvPr/>
        </p:nvSpPr>
        <p:spPr>
          <a:xfrm>
            <a:off x="4405386" y="4073739"/>
            <a:ext cx="718572" cy="646331"/>
          </a:xfrm>
          <a:prstGeom prst="rect">
            <a:avLst/>
          </a:prstGeom>
          <a:noFill/>
        </p:spPr>
        <p:txBody>
          <a:bodyPr wrap="square" lIns="81000" rIns="81000" rtlCol="0">
            <a:spAutoFit/>
          </a:bodyPr>
          <a:lstStyle/>
          <a:p>
            <a:pPr algn="ctr"/>
            <a:r>
              <a:rPr lang="en-US" altLang="ko-KR" sz="3600" b="1" dirty="0">
                <a:solidFill>
                  <a:schemeClr val="bg1"/>
                </a:solidFill>
                <a:cs typeface="Arial" pitchFamily="34" charset="0"/>
              </a:rPr>
              <a:t>5</a:t>
            </a:r>
            <a:endParaRPr lang="ko-KR" altLang="en-US" sz="3600" b="1" dirty="0">
              <a:solidFill>
                <a:schemeClr val="bg1"/>
              </a:solidFill>
              <a:cs typeface="Arial" pitchFamily="34" charset="0"/>
            </a:endParaRPr>
          </a:p>
        </p:txBody>
      </p:sp>
      <p:sp>
        <p:nvSpPr>
          <p:cNvPr id="32" name="TextBox 31">
            <a:extLst>
              <a:ext uri="{FF2B5EF4-FFF2-40B4-BE49-F238E27FC236}">
                <a16:creationId xmlns:a16="http://schemas.microsoft.com/office/drawing/2014/main" id="{34F95DDF-9AF8-4AF7-867B-79BCE192BEEE}"/>
              </a:ext>
            </a:extLst>
          </p:cNvPr>
          <p:cNvSpPr txBox="1"/>
          <p:nvPr/>
        </p:nvSpPr>
        <p:spPr>
          <a:xfrm>
            <a:off x="5123957" y="3429541"/>
            <a:ext cx="3530116" cy="403958"/>
          </a:xfrm>
          <a:prstGeom prst="rect">
            <a:avLst/>
          </a:prstGeom>
          <a:noFill/>
        </p:spPr>
        <p:txBody>
          <a:bodyPr wrap="square" lIns="81000" rIns="81000" rtlCol="0">
            <a:spAutoFit/>
          </a:bodyPr>
          <a:lstStyle/>
          <a:p>
            <a:r>
              <a:rPr lang="en-IN" altLang="ko-KR" sz="2025" b="1" dirty="0">
                <a:solidFill>
                  <a:schemeClr val="bg1"/>
                </a:solidFill>
                <a:cs typeface="Arial" pitchFamily="34" charset="0"/>
              </a:rPr>
              <a:t>WORKING</a:t>
            </a:r>
            <a:endParaRPr lang="ko-KR" altLang="en-US" sz="2025" b="1" dirty="0">
              <a:solidFill>
                <a:schemeClr val="bg1"/>
              </a:solidFill>
              <a:cs typeface="Arial" pitchFamily="34" charset="0"/>
            </a:endParaRPr>
          </a:p>
        </p:txBody>
      </p:sp>
      <p:sp>
        <p:nvSpPr>
          <p:cNvPr id="15" name="TextBox 14">
            <a:extLst>
              <a:ext uri="{FF2B5EF4-FFF2-40B4-BE49-F238E27FC236}">
                <a16:creationId xmlns:a16="http://schemas.microsoft.com/office/drawing/2014/main" id="{FA851142-D1A3-42C0-926D-523764DFF4EA}"/>
              </a:ext>
            </a:extLst>
          </p:cNvPr>
          <p:cNvSpPr txBox="1"/>
          <p:nvPr/>
        </p:nvSpPr>
        <p:spPr>
          <a:xfrm>
            <a:off x="5123957" y="4162599"/>
            <a:ext cx="3530116" cy="403958"/>
          </a:xfrm>
          <a:prstGeom prst="rect">
            <a:avLst/>
          </a:prstGeom>
          <a:noFill/>
        </p:spPr>
        <p:txBody>
          <a:bodyPr wrap="square" lIns="81000" rIns="81000" rtlCol="0">
            <a:spAutoFit/>
          </a:bodyPr>
          <a:lstStyle/>
          <a:p>
            <a:r>
              <a:rPr lang="en-IN" altLang="ko-KR" sz="2025" b="1" dirty="0">
                <a:solidFill>
                  <a:schemeClr val="bg1"/>
                </a:solidFill>
                <a:cs typeface="Arial" pitchFamily="34" charset="0"/>
              </a:rPr>
              <a:t>FUTURE SCOPE</a:t>
            </a:r>
            <a:endParaRPr lang="ko-KR" altLang="en-US" sz="2025" b="1" dirty="0">
              <a:solidFill>
                <a:schemeClr val="bg1"/>
              </a:solidFill>
              <a:cs typeface="Arial" pitchFamily="34" charset="0"/>
            </a:endParaRPr>
          </a:p>
        </p:txBody>
      </p:sp>
    </p:spTree>
    <p:extLst>
      <p:ext uri="{BB962C8B-B14F-4D97-AF65-F5344CB8AC3E}">
        <p14:creationId xmlns:p14="http://schemas.microsoft.com/office/powerpoint/2010/main" val="420660416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636CA5-1254-4B95-A3F9-1D31637309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3" name="TextBox 2">
            <a:extLst>
              <a:ext uri="{FF2B5EF4-FFF2-40B4-BE49-F238E27FC236}">
                <a16:creationId xmlns:a16="http://schemas.microsoft.com/office/drawing/2014/main" id="{6D00175A-7435-489A-9B8C-0434FC14715C}"/>
              </a:ext>
            </a:extLst>
          </p:cNvPr>
          <p:cNvSpPr txBox="1"/>
          <p:nvPr/>
        </p:nvSpPr>
        <p:spPr>
          <a:xfrm>
            <a:off x="946298" y="336022"/>
            <a:ext cx="7264826" cy="830997"/>
          </a:xfrm>
          <a:prstGeom prst="rect">
            <a:avLst/>
          </a:prstGeom>
          <a:noFill/>
        </p:spPr>
        <p:txBody>
          <a:bodyPr wrap="square" rtlCol="0">
            <a:spAutoFit/>
          </a:bodyPr>
          <a:lstStyle/>
          <a:p>
            <a:r>
              <a:rPr lang="en-IN" sz="4800" b="1" dirty="0">
                <a:latin typeface="Lexend Deca" panose="020B0604020202020204" charset="0"/>
                <a:cs typeface="Lexend Deca" panose="020B0604020202020204" charset="0"/>
              </a:rPr>
              <a:t>PROBLEM STATEMENT</a:t>
            </a:r>
          </a:p>
        </p:txBody>
      </p:sp>
      <p:sp>
        <p:nvSpPr>
          <p:cNvPr id="4" name="TextBox 3">
            <a:extLst>
              <a:ext uri="{FF2B5EF4-FFF2-40B4-BE49-F238E27FC236}">
                <a16:creationId xmlns:a16="http://schemas.microsoft.com/office/drawing/2014/main" id="{79D36BD5-98AB-4E1A-97EB-40410F21F1F0}"/>
              </a:ext>
            </a:extLst>
          </p:cNvPr>
          <p:cNvSpPr txBox="1"/>
          <p:nvPr/>
        </p:nvSpPr>
        <p:spPr>
          <a:xfrm>
            <a:off x="571369" y="1275736"/>
            <a:ext cx="8001261" cy="1785104"/>
          </a:xfrm>
          <a:prstGeom prst="rect">
            <a:avLst/>
          </a:prstGeom>
          <a:noFill/>
        </p:spPr>
        <p:txBody>
          <a:bodyPr wrap="square" rtlCol="0">
            <a:spAutoFit/>
          </a:bodyPr>
          <a:lstStyle/>
          <a:p>
            <a:pPr algn="just"/>
            <a:r>
              <a:rPr lang="en-IN" sz="1600" dirty="0">
                <a:solidFill>
                  <a:schemeClr val="bg1"/>
                </a:solidFill>
              </a:rPr>
              <a:t>Traffic congestion is a main problem with foremost cities. </a:t>
            </a:r>
            <a:r>
              <a:rPr lang="en-IN" sz="1600" b="1" dirty="0">
                <a:solidFill>
                  <a:schemeClr val="bg1"/>
                </a:solidFill>
              </a:rPr>
              <a:t>In India the traffic lights are based on timing system </a:t>
            </a:r>
            <a:r>
              <a:rPr lang="en-IN" sz="1600" dirty="0">
                <a:solidFill>
                  <a:schemeClr val="bg1"/>
                </a:solidFill>
              </a:rPr>
              <a:t>i.e. whether the vehicles are present or not the timing will remain constant which makes people to wait unnecessarily for longer time. </a:t>
            </a:r>
          </a:p>
          <a:p>
            <a:pPr algn="just"/>
            <a:endParaRPr lang="en-IN" sz="1600" dirty="0">
              <a:solidFill>
                <a:schemeClr val="bg1"/>
              </a:solidFill>
            </a:endParaRPr>
          </a:p>
          <a:p>
            <a:pPr algn="just"/>
            <a:r>
              <a:rPr lang="en-IN" sz="1600" dirty="0">
                <a:solidFill>
                  <a:schemeClr val="bg1"/>
                </a:solidFill>
              </a:rPr>
              <a:t>In Emergency cases (VIP’s) or ambulance the signals are sent through </a:t>
            </a:r>
            <a:r>
              <a:rPr lang="en-IN" sz="1600" dirty="0" err="1">
                <a:solidFill>
                  <a:schemeClr val="bg1"/>
                </a:solidFill>
              </a:rPr>
              <a:t>Blynk</a:t>
            </a:r>
            <a:r>
              <a:rPr lang="en-IN" sz="1600" dirty="0">
                <a:solidFill>
                  <a:schemeClr val="bg1"/>
                </a:solidFill>
              </a:rPr>
              <a:t> Software.</a:t>
            </a:r>
          </a:p>
          <a:p>
            <a:pPr algn="just"/>
            <a:endParaRPr lang="en-IN" dirty="0"/>
          </a:p>
        </p:txBody>
      </p:sp>
    </p:spTree>
    <p:extLst>
      <p:ext uri="{BB962C8B-B14F-4D97-AF65-F5344CB8AC3E}">
        <p14:creationId xmlns:p14="http://schemas.microsoft.com/office/powerpoint/2010/main" val="284769244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3" name="Rectangle 2"/>
          <p:cNvSpPr/>
          <p:nvPr/>
        </p:nvSpPr>
        <p:spPr>
          <a:xfrm>
            <a:off x="1393886" y="8499"/>
            <a:ext cx="6356227" cy="707886"/>
          </a:xfrm>
          <a:prstGeom prst="rect">
            <a:avLst/>
          </a:prstGeom>
        </p:spPr>
        <p:txBody>
          <a:bodyPr wrap="none">
            <a:spAutoFit/>
          </a:bodyPr>
          <a:lstStyle/>
          <a:p>
            <a:r>
              <a:rPr lang="en-IN" sz="4000" b="1" dirty="0">
                <a:latin typeface="Lexend Deca" panose="020B0604020202020204" charset="0"/>
                <a:cs typeface="Lexend Deca" panose="020B0604020202020204" charset="0"/>
              </a:rPr>
              <a:t>PROJECT DESCRIPTION</a:t>
            </a:r>
          </a:p>
        </p:txBody>
      </p:sp>
      <p:sp>
        <p:nvSpPr>
          <p:cNvPr id="4" name="Rectangle 3"/>
          <p:cNvSpPr/>
          <p:nvPr/>
        </p:nvSpPr>
        <p:spPr>
          <a:xfrm>
            <a:off x="154961" y="716385"/>
            <a:ext cx="8834075" cy="5016758"/>
          </a:xfrm>
          <a:prstGeom prst="rect">
            <a:avLst/>
          </a:prstGeom>
        </p:spPr>
        <p:txBody>
          <a:bodyPr wrap="square">
            <a:spAutoFit/>
          </a:bodyPr>
          <a:lstStyle/>
          <a:p>
            <a:pPr algn="just"/>
            <a:r>
              <a:rPr lang="en-IN" sz="1600" dirty="0">
                <a:solidFill>
                  <a:schemeClr val="bg1"/>
                </a:solidFill>
              </a:rPr>
              <a:t>The basic idea behind the project is  to reduce the traffic jams with the help of Embedded device and IOT. Due to the increase in demand for Vehicles, up brings more traffic jams and thus is a major factor in slow development of the country .</a:t>
            </a:r>
          </a:p>
          <a:p>
            <a:pPr algn="just"/>
            <a:endParaRPr lang="en-IN" sz="1600" dirty="0">
              <a:solidFill>
                <a:schemeClr val="bg1"/>
              </a:solidFill>
            </a:endParaRPr>
          </a:p>
          <a:p>
            <a:pPr algn="just"/>
            <a:r>
              <a:rPr lang="en-IN" sz="1600" dirty="0">
                <a:solidFill>
                  <a:schemeClr val="bg1"/>
                </a:solidFill>
              </a:rPr>
              <a:t>Our main purpose is to decrease the time of red light according to traffic on the road which was detected by IR Sensors. </a:t>
            </a:r>
          </a:p>
          <a:p>
            <a:pPr algn="just"/>
            <a:endParaRPr lang="en-IN" sz="1600" dirty="0">
              <a:solidFill>
                <a:schemeClr val="bg1"/>
              </a:solidFill>
            </a:endParaRPr>
          </a:p>
          <a:p>
            <a:pPr algn="just"/>
            <a:r>
              <a:rPr lang="en-IN" sz="1600" dirty="0">
                <a:solidFill>
                  <a:schemeClr val="bg1"/>
                </a:solidFill>
              </a:rPr>
              <a:t>Our another purpose is that the project can also detect car which cross the zebra crossing ,in case mail will be send to traffic  police and also to person on whose name the car is registered also get the mail of crossing the red light and the traffic police can capture him. </a:t>
            </a:r>
          </a:p>
          <a:p>
            <a:pPr algn="just"/>
            <a:endParaRPr lang="en-IN" sz="1600" dirty="0">
              <a:solidFill>
                <a:schemeClr val="bg1"/>
              </a:solidFill>
            </a:endParaRPr>
          </a:p>
          <a:p>
            <a:pPr algn="just"/>
            <a:r>
              <a:rPr lang="en-IN" sz="1600" dirty="0">
                <a:solidFill>
                  <a:schemeClr val="bg1"/>
                </a:solidFill>
              </a:rPr>
              <a:t>We also work for emergency vehicles like ambulance , police van when any of these vehicles are on road so the light became green automatically by the help of inbuilt  WIFI  system . </a:t>
            </a:r>
          </a:p>
          <a:p>
            <a:pPr algn="just"/>
            <a:r>
              <a:rPr lang="en-IN" sz="1600" dirty="0">
                <a:solidFill>
                  <a:schemeClr val="bg1"/>
                </a:solidFill>
              </a:rPr>
              <a:t> So we need a system that can handle the traffic effectively. </a:t>
            </a:r>
          </a:p>
          <a:p>
            <a:pPr algn="just"/>
            <a:endParaRPr lang="en-IN" sz="1600" dirty="0">
              <a:solidFill>
                <a:schemeClr val="bg1"/>
              </a:solidFill>
            </a:endParaRPr>
          </a:p>
          <a:p>
            <a:pPr algn="just"/>
            <a:r>
              <a:rPr lang="en-IN" sz="1600" dirty="0">
                <a:solidFill>
                  <a:schemeClr val="bg1"/>
                </a:solidFill>
              </a:rPr>
              <a:t>So for this we make a sustainable project by implementing some Sensors we can prevent such traffic jams. Sensor such as </a:t>
            </a:r>
            <a:r>
              <a:rPr lang="en-IN" sz="1600" b="1" dirty="0">
                <a:solidFill>
                  <a:schemeClr val="bg1"/>
                </a:solidFill>
              </a:rPr>
              <a:t>IR,SEVEN SEGMENT DISPLAY,NODE MCU </a:t>
            </a:r>
            <a:r>
              <a:rPr lang="en-IN" sz="1600" dirty="0">
                <a:solidFill>
                  <a:schemeClr val="bg1"/>
                </a:solidFill>
              </a:rPr>
              <a:t>has been used.</a:t>
            </a:r>
          </a:p>
          <a:p>
            <a:pPr algn="just"/>
            <a:endParaRPr lang="en-IN" sz="1600" dirty="0">
              <a:solidFill>
                <a:schemeClr val="bg1"/>
              </a:solidFill>
            </a:endParaRPr>
          </a:p>
          <a:p>
            <a:pPr algn="just"/>
            <a:endParaRPr lang="en-IN" sz="1600" dirty="0">
              <a:solidFill>
                <a:schemeClr val="bg1"/>
              </a:solidFill>
            </a:endParaRPr>
          </a:p>
          <a:p>
            <a:pPr algn="just"/>
            <a:endParaRPr lang="en-IN" sz="1600" dirty="0">
              <a:solidFill>
                <a:schemeClr val="bg1"/>
              </a:solidFill>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 name="Rectangle 1"/>
          <p:cNvSpPr/>
          <p:nvPr/>
        </p:nvSpPr>
        <p:spPr>
          <a:xfrm>
            <a:off x="2005432" y="211062"/>
            <a:ext cx="5133136" cy="707886"/>
          </a:xfrm>
          <a:prstGeom prst="rect">
            <a:avLst/>
          </a:prstGeom>
        </p:spPr>
        <p:txBody>
          <a:bodyPr wrap="none">
            <a:spAutoFit/>
          </a:bodyPr>
          <a:lstStyle/>
          <a:p>
            <a:r>
              <a:rPr lang="en-IN" sz="4000" b="1" dirty="0">
                <a:latin typeface="Lexend Deca" panose="020B0604020202020204" charset="0"/>
                <a:cs typeface="Lexend Deca" panose="020B0604020202020204" charset="0"/>
              </a:rPr>
              <a:t>PROJECT PURPOSE</a:t>
            </a:r>
          </a:p>
        </p:txBody>
      </p:sp>
      <p:sp>
        <p:nvSpPr>
          <p:cNvPr id="3" name="Rectangle 2"/>
          <p:cNvSpPr/>
          <p:nvPr/>
        </p:nvSpPr>
        <p:spPr>
          <a:xfrm>
            <a:off x="670473" y="1230034"/>
            <a:ext cx="7949959" cy="2062103"/>
          </a:xfrm>
          <a:prstGeom prst="rect">
            <a:avLst/>
          </a:prstGeom>
        </p:spPr>
        <p:txBody>
          <a:bodyPr wrap="square">
            <a:spAutoFit/>
          </a:bodyPr>
          <a:lstStyle/>
          <a:p>
            <a:pPr algn="just"/>
            <a:r>
              <a:rPr lang="en-IN" sz="1600" dirty="0">
                <a:solidFill>
                  <a:schemeClr val="bg1"/>
                </a:solidFill>
              </a:rPr>
              <a:t>Smart Traffic Management is mainly improvised for looking after looking the set of data of a region to manage the traffic along the area and implement various useful technologies which are being required by various persons like vehicles owners, pedestrian ,police officer, etc.</a:t>
            </a:r>
          </a:p>
          <a:p>
            <a:pPr algn="just"/>
            <a:endParaRPr lang="en-IN" sz="1600" dirty="0">
              <a:solidFill>
                <a:schemeClr val="bg1"/>
              </a:solidFill>
            </a:endParaRPr>
          </a:p>
          <a:p>
            <a:pPr algn="just"/>
            <a:r>
              <a:rPr lang="en-IN" sz="1600" dirty="0">
                <a:solidFill>
                  <a:schemeClr val="bg1"/>
                </a:solidFill>
              </a:rPr>
              <a:t>Mainly the purpose of Smart Traffic Management System is to give the details which can be used and they can be implemented in daily life, the problem which have been offered at their presence can be solved by this Smart Traffic management System.</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7</a:t>
            </a:fld>
            <a:endParaRPr lang="en-US" dirty="0"/>
          </a:p>
        </p:txBody>
      </p:sp>
      <p:sp>
        <p:nvSpPr>
          <p:cNvPr id="3" name="Rectangle 2"/>
          <p:cNvSpPr/>
          <p:nvPr/>
        </p:nvSpPr>
        <p:spPr>
          <a:xfrm>
            <a:off x="0" y="0"/>
            <a:ext cx="9144000" cy="62324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wrap="square" lIns="68580" tIns="34290" rIns="68580" bIns="34290">
            <a:spAutoFit/>
          </a:bodyPr>
          <a:lstStyle/>
          <a:p>
            <a:pPr algn="ctr"/>
            <a:r>
              <a:rPr lang="en-US" sz="360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cs typeface="Times New Roman" panose="02020603050405020304" pitchFamily="18" charset="0"/>
              </a:rPr>
              <a:t>COMPONENTS USED</a:t>
            </a:r>
          </a:p>
        </p:txBody>
      </p:sp>
      <p:pic>
        <p:nvPicPr>
          <p:cNvPr id="4" name="Picture 3"/>
          <p:cNvPicPr>
            <a:picLocks noChangeAspect="1"/>
          </p:cNvPicPr>
          <p:nvPr/>
        </p:nvPicPr>
        <p:blipFill>
          <a:blip r:embed="rId2"/>
          <a:stretch>
            <a:fillRect/>
          </a:stretch>
        </p:blipFill>
        <p:spPr>
          <a:xfrm>
            <a:off x="979940" y="913593"/>
            <a:ext cx="2240723" cy="2240723"/>
          </a:xfrm>
          <a:prstGeom prst="rect">
            <a:avLst/>
          </a:prstGeom>
        </p:spPr>
      </p:pic>
      <p:sp>
        <p:nvSpPr>
          <p:cNvPr id="20" name="TextBox 19"/>
          <p:cNvSpPr txBox="1"/>
          <p:nvPr/>
        </p:nvSpPr>
        <p:spPr>
          <a:xfrm>
            <a:off x="1253445" y="2818171"/>
            <a:ext cx="1698733" cy="338554"/>
          </a:xfrm>
          <a:prstGeom prst="rect">
            <a:avLst/>
          </a:prstGeom>
          <a:noFill/>
        </p:spPr>
        <p:txBody>
          <a:bodyPr wrap="square" rtlCol="0">
            <a:spAutoFit/>
          </a:bodyPr>
          <a:lstStyle/>
          <a:p>
            <a:pPr algn="ctr"/>
            <a:r>
              <a:rPr lang="en-IN" sz="1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Fig: Node MCU</a:t>
            </a:r>
          </a:p>
        </p:txBody>
      </p:sp>
      <p:pic>
        <p:nvPicPr>
          <p:cNvPr id="6" name="Picture 5"/>
          <p:cNvPicPr>
            <a:picLocks noChangeAspect="1"/>
          </p:cNvPicPr>
          <p:nvPr/>
        </p:nvPicPr>
        <p:blipFill>
          <a:blip r:embed="rId3"/>
          <a:stretch>
            <a:fillRect/>
          </a:stretch>
        </p:blipFill>
        <p:spPr>
          <a:xfrm>
            <a:off x="4275253" y="1065407"/>
            <a:ext cx="2261432" cy="1696074"/>
          </a:xfrm>
          <a:prstGeom prst="rect">
            <a:avLst/>
          </a:prstGeom>
        </p:spPr>
      </p:pic>
      <p:sp>
        <p:nvSpPr>
          <p:cNvPr id="21" name="TextBox 20"/>
          <p:cNvSpPr txBox="1"/>
          <p:nvPr/>
        </p:nvSpPr>
        <p:spPr>
          <a:xfrm>
            <a:off x="6536685" y="2236472"/>
            <a:ext cx="1736786" cy="646331"/>
          </a:xfrm>
          <a:prstGeom prst="rect">
            <a:avLst/>
          </a:prstGeom>
          <a:noFill/>
        </p:spPr>
        <p:txBody>
          <a:bodyPr wrap="square" rtlCol="0">
            <a:spAutoFit/>
          </a:bodyPr>
          <a:lstStyle/>
          <a:p>
            <a:pPr algn="ctr"/>
            <a:r>
              <a:rPr lang="en-IN" sz="1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Fig: Jumping Wires</a:t>
            </a:r>
          </a:p>
        </p:txBody>
      </p:sp>
      <p:pic>
        <p:nvPicPr>
          <p:cNvPr id="12" name="Picture 11"/>
          <p:cNvPicPr>
            <a:picLocks noChangeAspect="1"/>
          </p:cNvPicPr>
          <p:nvPr/>
        </p:nvPicPr>
        <p:blipFill>
          <a:blip r:embed="rId4"/>
          <a:stretch>
            <a:fillRect/>
          </a:stretch>
        </p:blipFill>
        <p:spPr>
          <a:xfrm>
            <a:off x="2629898" y="3361319"/>
            <a:ext cx="2178743" cy="1185236"/>
          </a:xfrm>
          <a:prstGeom prst="rect">
            <a:avLst/>
          </a:prstGeom>
        </p:spPr>
      </p:pic>
      <p:sp>
        <p:nvSpPr>
          <p:cNvPr id="23" name="TextBox 22"/>
          <p:cNvSpPr txBox="1"/>
          <p:nvPr/>
        </p:nvSpPr>
        <p:spPr>
          <a:xfrm>
            <a:off x="3534310" y="4603099"/>
            <a:ext cx="2243615" cy="369332"/>
          </a:xfrm>
          <a:prstGeom prst="rect">
            <a:avLst/>
          </a:prstGeom>
          <a:noFill/>
        </p:spPr>
        <p:txBody>
          <a:bodyPr wrap="square" rtlCol="0">
            <a:spAutoFit/>
          </a:bodyPr>
          <a:lstStyle/>
          <a:p>
            <a:pPr algn="ctr"/>
            <a:r>
              <a:rPr lang="en-IN" sz="1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Fig: IR Sensor</a:t>
            </a:r>
          </a:p>
        </p:txBody>
      </p:sp>
      <p:pic>
        <p:nvPicPr>
          <p:cNvPr id="13" name="Picture 2" descr="830 Point Breadboard for solderless prototyp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1917" y="3079440"/>
            <a:ext cx="1882304" cy="146711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5599417" y="4603099"/>
            <a:ext cx="2552708" cy="400110"/>
          </a:xfrm>
          <a:prstGeom prst="rect">
            <a:avLst/>
          </a:prstGeom>
          <a:noFill/>
        </p:spPr>
        <p:txBody>
          <a:bodyPr wrap="square" rtlCol="0">
            <a:spAutoFit/>
          </a:bodyPr>
          <a:lstStyle/>
          <a:p>
            <a:pPr algn="ctr"/>
            <a:r>
              <a:rPr lang="en-IN" sz="2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Fig: Bread Board</a:t>
            </a:r>
          </a:p>
        </p:txBody>
      </p:sp>
      <p:pic>
        <p:nvPicPr>
          <p:cNvPr id="24" name="Picture 23"/>
          <p:cNvPicPr>
            <a:picLocks noChangeAspect="1"/>
          </p:cNvPicPr>
          <p:nvPr/>
        </p:nvPicPr>
        <p:blipFill>
          <a:blip r:embed="rId6"/>
          <a:stretch>
            <a:fillRect/>
          </a:stretch>
        </p:blipFill>
        <p:spPr>
          <a:xfrm>
            <a:off x="462935" y="3361319"/>
            <a:ext cx="982265" cy="982265"/>
          </a:xfrm>
          <a:prstGeom prst="rect">
            <a:avLst/>
          </a:prstGeom>
        </p:spPr>
      </p:pic>
      <p:sp>
        <p:nvSpPr>
          <p:cNvPr id="27" name="TextBox 26"/>
          <p:cNvSpPr txBox="1"/>
          <p:nvPr/>
        </p:nvSpPr>
        <p:spPr>
          <a:xfrm>
            <a:off x="1241472" y="3859821"/>
            <a:ext cx="1362143" cy="369332"/>
          </a:xfrm>
          <a:prstGeom prst="rect">
            <a:avLst/>
          </a:prstGeom>
          <a:noFill/>
        </p:spPr>
        <p:txBody>
          <a:bodyPr wrap="square" rtlCol="0">
            <a:spAutoFit/>
          </a:bodyPr>
          <a:lstStyle/>
          <a:p>
            <a:pPr algn="ctr"/>
            <a:r>
              <a:rPr lang="en-IN" sz="1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Fig: Led</a:t>
            </a:r>
          </a:p>
        </p:txBody>
      </p:sp>
    </p:spTree>
    <p:extLst>
      <p:ext uri="{BB962C8B-B14F-4D97-AF65-F5344CB8AC3E}">
        <p14:creationId xmlns:p14="http://schemas.microsoft.com/office/powerpoint/2010/main" val="225505758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7852363" y="4892098"/>
            <a:ext cx="407023" cy="209550"/>
          </a:xfrm>
        </p:spPr>
        <p:txBody>
          <a:bodyPr>
            <a:normAutofit/>
          </a:bodyPr>
          <a:lstStyle/>
          <a:p>
            <a:fld id="{4FAB73BC-B049-4115-A692-8D63A059BFB8}" type="slidenum">
              <a:rPr lang="en-US" smtClean="0"/>
              <a:pPr/>
              <a:t>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192" y="769610"/>
            <a:ext cx="7096943" cy="4114388"/>
          </a:xfrm>
          <a:prstGeom prst="rect">
            <a:avLst/>
          </a:prstGeom>
        </p:spPr>
      </p:pic>
      <p:sp>
        <p:nvSpPr>
          <p:cNvPr id="3" name="TextBox 2"/>
          <p:cNvSpPr txBox="1"/>
          <p:nvPr/>
        </p:nvSpPr>
        <p:spPr>
          <a:xfrm>
            <a:off x="3127788" y="996330"/>
            <a:ext cx="2068378" cy="276999"/>
          </a:xfrm>
          <a:prstGeom prst="rect">
            <a:avLst/>
          </a:prstGeom>
          <a:solidFill>
            <a:schemeClr val="bg1"/>
          </a:solidFill>
        </p:spPr>
        <p:txBody>
          <a:bodyPr wrap="square" rtlCol="0">
            <a:spAutoFit/>
          </a:bodyPr>
          <a:lstStyle/>
          <a:p>
            <a:pPr algn="ctr"/>
            <a:r>
              <a:rPr lang="en-IN" sz="1200" b="1" dirty="0"/>
              <a:t>   INFRARED  SENSOR   </a:t>
            </a:r>
            <a:endParaRPr lang="en-IN" sz="1200" b="1" dirty="0">
              <a:solidFill>
                <a:schemeClr val="accent4">
                  <a:lumMod val="50000"/>
                </a:schemeClr>
              </a:solidFill>
              <a:effectLst>
                <a:outerShdw blurRad="38100" dist="38100" dir="2700000" algn="tl">
                  <a:srgbClr val="000000">
                    <a:alpha val="43137"/>
                  </a:srgbClr>
                </a:outerShdw>
              </a:effectLst>
            </a:endParaRPr>
          </a:p>
        </p:txBody>
      </p:sp>
      <p:sp>
        <p:nvSpPr>
          <p:cNvPr id="6" name="TextBox 5"/>
          <p:cNvSpPr txBox="1"/>
          <p:nvPr/>
        </p:nvSpPr>
        <p:spPr>
          <a:xfrm rot="16200000">
            <a:off x="3578850" y="2577092"/>
            <a:ext cx="1443251" cy="253916"/>
          </a:xfrm>
          <a:prstGeom prst="rect">
            <a:avLst/>
          </a:prstGeom>
          <a:solidFill>
            <a:schemeClr val="bg1"/>
          </a:solidFill>
        </p:spPr>
        <p:txBody>
          <a:bodyPr wrap="square" rtlCol="0">
            <a:spAutoFit/>
          </a:bodyPr>
          <a:lstStyle/>
          <a:p>
            <a:r>
              <a:rPr lang="en-IN" sz="1050" b="1" dirty="0"/>
              <a:t>    NODE-MCU</a:t>
            </a:r>
          </a:p>
        </p:txBody>
      </p:sp>
      <p:sp>
        <p:nvSpPr>
          <p:cNvPr id="7" name="Rectangle 6"/>
          <p:cNvSpPr/>
          <p:nvPr/>
        </p:nvSpPr>
        <p:spPr>
          <a:xfrm>
            <a:off x="2166374" y="63774"/>
            <a:ext cx="4811253" cy="684803"/>
          </a:xfrm>
          <a:prstGeom prst="rect">
            <a:avLst/>
          </a:prstGeom>
          <a:noFill/>
          <a:effectLst>
            <a:innerShdw blurRad="114300">
              <a:prstClr val="black"/>
            </a:innerShdw>
          </a:effectLst>
        </p:spPr>
        <p:txBody>
          <a:bodyPr wrap="none" lIns="68580" tIns="34290" rIns="68580" bIns="34290">
            <a:spAutoFit/>
          </a:bodyPr>
          <a:lstStyle/>
          <a:p>
            <a:pPr algn="ctr"/>
            <a:r>
              <a:rPr lang="en-US" sz="4000" b="1" dirty="0">
                <a:ln w="0"/>
                <a:solidFill>
                  <a:schemeClr val="bg1"/>
                </a:solidFill>
                <a:latin typeface="Times New Roman" panose="02020603050405020304" pitchFamily="18" charset="0"/>
                <a:cs typeface="Times New Roman" panose="02020603050405020304" pitchFamily="18" charset="0"/>
              </a:rPr>
              <a:t>BLOCK DIAGRAM </a:t>
            </a:r>
          </a:p>
        </p:txBody>
      </p:sp>
      <p:sp>
        <p:nvSpPr>
          <p:cNvPr id="4" name="TextBox 3"/>
          <p:cNvSpPr txBox="1"/>
          <p:nvPr/>
        </p:nvSpPr>
        <p:spPr>
          <a:xfrm>
            <a:off x="5234186" y="1932392"/>
            <a:ext cx="1043324" cy="261610"/>
          </a:xfrm>
          <a:prstGeom prst="rect">
            <a:avLst/>
          </a:prstGeom>
          <a:solidFill>
            <a:schemeClr val="bg1"/>
          </a:solidFill>
        </p:spPr>
        <p:txBody>
          <a:bodyPr wrap="square" rtlCol="0">
            <a:spAutoFit/>
          </a:bodyPr>
          <a:lstStyle/>
          <a:p>
            <a:r>
              <a:rPr lang="en-IN" sz="1100" b="1" dirty="0"/>
              <a:t>7-SEGMENT</a:t>
            </a:r>
          </a:p>
        </p:txBody>
      </p:sp>
      <p:sp>
        <p:nvSpPr>
          <p:cNvPr id="8" name="Rectangle 7"/>
          <p:cNvSpPr/>
          <p:nvPr/>
        </p:nvSpPr>
        <p:spPr>
          <a:xfrm>
            <a:off x="1597684" y="1378211"/>
            <a:ext cx="2007704" cy="228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9" name="Rectangle 8"/>
          <p:cNvSpPr/>
          <p:nvPr/>
        </p:nvSpPr>
        <p:spPr>
          <a:xfrm>
            <a:off x="4875898" y="3344739"/>
            <a:ext cx="2341616" cy="14023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0" name="Rectangle 9"/>
          <p:cNvSpPr/>
          <p:nvPr/>
        </p:nvSpPr>
        <p:spPr>
          <a:xfrm rot="5400000">
            <a:off x="3455716" y="3346231"/>
            <a:ext cx="1092259" cy="17481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12" name="Picture 11" descr="https://images-na.ssl-images-amazon.com/images/I/81U4jvpGnYL._SL1500_.jpg"/>
          <p:cNvPicPr/>
          <p:nvPr/>
        </p:nvPicPr>
        <p:blipFill>
          <a:blip r:embed="rId3" cstate="print"/>
          <a:srcRect/>
          <a:stretch>
            <a:fillRect/>
          </a:stretch>
        </p:blipFill>
        <p:spPr bwMode="auto">
          <a:xfrm>
            <a:off x="1104976" y="2194912"/>
            <a:ext cx="2310016" cy="1149827"/>
          </a:xfrm>
          <a:prstGeom prst="rect">
            <a:avLst/>
          </a:prstGeom>
          <a:noFill/>
          <a:ln w="9525">
            <a:noFill/>
            <a:miter lim="800000"/>
            <a:headEnd/>
            <a:tailEnd/>
          </a:ln>
        </p:spPr>
      </p:pic>
      <p:pic>
        <p:nvPicPr>
          <p:cNvPr id="13" name="Picture 12"/>
          <p:cNvPicPr>
            <a:picLocks noChangeAspect="1"/>
          </p:cNvPicPr>
          <p:nvPr/>
        </p:nvPicPr>
        <p:blipFill>
          <a:blip r:embed="rId4"/>
          <a:stretch>
            <a:fillRect/>
          </a:stretch>
        </p:blipFill>
        <p:spPr>
          <a:xfrm>
            <a:off x="5927861" y="875635"/>
            <a:ext cx="1524729" cy="829453"/>
          </a:xfrm>
          <a:prstGeom prst="rect">
            <a:avLst/>
          </a:prstGeom>
        </p:spPr>
      </p:pic>
      <p:sp>
        <p:nvSpPr>
          <p:cNvPr id="14" name="TextBox 13"/>
          <p:cNvSpPr txBox="1"/>
          <p:nvPr/>
        </p:nvSpPr>
        <p:spPr>
          <a:xfrm>
            <a:off x="5409127" y="2720554"/>
            <a:ext cx="666482" cy="276999"/>
          </a:xfrm>
          <a:prstGeom prst="rect">
            <a:avLst/>
          </a:prstGeom>
          <a:solidFill>
            <a:schemeClr val="bg1"/>
          </a:solidFill>
        </p:spPr>
        <p:txBody>
          <a:bodyPr wrap="square" rtlCol="0">
            <a:spAutoFit/>
          </a:bodyPr>
          <a:lstStyle/>
          <a:p>
            <a:r>
              <a:rPr lang="en-IN" sz="1200" b="1" dirty="0"/>
              <a:t>    LED</a:t>
            </a:r>
          </a:p>
        </p:txBody>
      </p:sp>
      <p:pic>
        <p:nvPicPr>
          <p:cNvPr id="15" name="Picture 14"/>
          <p:cNvPicPr>
            <a:picLocks noChangeAspect="1"/>
          </p:cNvPicPr>
          <p:nvPr/>
        </p:nvPicPr>
        <p:blipFill>
          <a:blip r:embed="rId5"/>
          <a:stretch>
            <a:fillRect/>
          </a:stretch>
        </p:blipFill>
        <p:spPr>
          <a:xfrm>
            <a:off x="6075614" y="3254177"/>
            <a:ext cx="982265" cy="982265"/>
          </a:xfrm>
          <a:prstGeom prst="rect">
            <a:avLst/>
          </a:prstGeom>
        </p:spPr>
      </p:pic>
      <p:sp>
        <p:nvSpPr>
          <p:cNvPr id="16" name="AutoShape 2" descr="Image result for 7 segment display"/>
          <p:cNvSpPr>
            <a:spLocks noChangeAspect="1" noChangeArrowheads="1"/>
          </p:cNvSpPr>
          <p:nvPr/>
        </p:nvSpPr>
        <p:spPr bwMode="auto">
          <a:xfrm>
            <a:off x="203615" y="30700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a:p>
        </p:txBody>
      </p:sp>
      <p:pic>
        <p:nvPicPr>
          <p:cNvPr id="17" name="Picture 16"/>
          <p:cNvPicPr>
            <a:picLocks noChangeAspect="1"/>
          </p:cNvPicPr>
          <p:nvPr/>
        </p:nvPicPr>
        <p:blipFill>
          <a:blip r:embed="rId6"/>
          <a:stretch>
            <a:fillRect/>
          </a:stretch>
        </p:blipFill>
        <p:spPr>
          <a:xfrm>
            <a:off x="6964381" y="1982428"/>
            <a:ext cx="1237022" cy="1237022"/>
          </a:xfrm>
          <a:prstGeom prst="rect">
            <a:avLst/>
          </a:prstGeom>
        </p:spPr>
      </p:pic>
      <p:cxnSp>
        <p:nvCxnSpPr>
          <p:cNvPr id="18" name="Straight Connector 17">
            <a:extLst>
              <a:ext uri="{FF2B5EF4-FFF2-40B4-BE49-F238E27FC236}">
                <a16:creationId xmlns:a16="http://schemas.microsoft.com/office/drawing/2014/main" id="{5050AD5B-D1D7-4521-A043-097529AC1669}"/>
              </a:ext>
            </a:extLst>
          </p:cNvPr>
          <p:cNvCxnSpPr/>
          <p:nvPr/>
        </p:nvCxnSpPr>
        <p:spPr>
          <a:xfrm>
            <a:off x="3612762" y="1769806"/>
            <a:ext cx="0" cy="1894405"/>
          </a:xfrm>
          <a:prstGeom prst="line">
            <a:avLst/>
          </a:prstGeom>
          <a:ln>
            <a:solidFill>
              <a:schemeClr val="tx2">
                <a:lumMod val="1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0865072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FAB73BC-B049-4115-A692-8D63A059BFB8}" type="slidenum">
              <a:rPr lang="en-US" smtClean="0"/>
              <a:pPr/>
              <a:t>9</a:t>
            </a:fld>
            <a:endParaRPr lang="en-US" dirty="0"/>
          </a:p>
        </p:txBody>
      </p:sp>
      <p:sp>
        <p:nvSpPr>
          <p:cNvPr id="2" name="Rectangle 1"/>
          <p:cNvSpPr/>
          <p:nvPr/>
        </p:nvSpPr>
        <p:spPr>
          <a:xfrm>
            <a:off x="0" y="4"/>
            <a:ext cx="9144000" cy="1054135"/>
          </a:xfrm>
          <a:prstGeom prst="rect">
            <a:avLst/>
          </a:prstGeom>
          <a:solidFill>
            <a:srgbClr val="002060"/>
          </a:solidFill>
        </p:spPr>
        <p:txBody>
          <a:bodyPr wrap="square" lIns="68580" tIns="34290" rIns="68580" bIns="34290">
            <a:spAutoFit/>
          </a:bodyPr>
          <a:lstStyle/>
          <a:p>
            <a:pPr algn="ctr"/>
            <a:r>
              <a:rPr lang="en-US" sz="3200" dirty="0">
                <a:ln w="0"/>
                <a:solidFill>
                  <a:schemeClr val="bg1"/>
                </a:solidFill>
                <a:effectLst>
                  <a:outerShdw blurRad="38100" dist="19050" dir="2700000" algn="tl" rotWithShape="0">
                    <a:schemeClr val="dk1">
                      <a:alpha val="40000"/>
                    </a:schemeClr>
                  </a:outerShdw>
                </a:effectLst>
              </a:rPr>
              <a:t>WORKING OF SMART TRAFFIC MANAGEMENT SYSTEM</a:t>
            </a:r>
          </a:p>
        </p:txBody>
      </p:sp>
      <p:sp>
        <p:nvSpPr>
          <p:cNvPr id="3" name="TextBox 2"/>
          <p:cNvSpPr txBox="1"/>
          <p:nvPr/>
        </p:nvSpPr>
        <p:spPr>
          <a:xfrm>
            <a:off x="312829" y="1109292"/>
            <a:ext cx="8096534" cy="4031873"/>
          </a:xfrm>
          <a:prstGeom prst="rect">
            <a:avLst/>
          </a:prstGeom>
          <a:noFill/>
        </p:spPr>
        <p:txBody>
          <a:bodyPr wrap="square" rtlCol="0">
            <a:spAutoFit/>
          </a:bodyPr>
          <a:lstStyle/>
          <a:p>
            <a:pPr marL="214313" indent="-214313" algn="just">
              <a:lnSpc>
                <a:spcPct val="150000"/>
              </a:lnSpc>
              <a:buFont typeface="Wingdings" panose="05000000000000000000" pitchFamily="2" charset="2"/>
              <a:buChar char="§"/>
            </a:pPr>
            <a:r>
              <a:rPr lang="en-IN" sz="1600" dirty="0">
                <a:solidFill>
                  <a:schemeClr val="bg1"/>
                </a:solidFill>
                <a:latin typeface="Calibri" pitchFamily="34" charset="0"/>
                <a:cs typeface="Calibri" pitchFamily="34" charset="0"/>
              </a:rPr>
              <a:t>The project methodology based on the concepts of IOT and EMBEDDED. How we can control the increasing amount of traffic and also to capture the person who cross the traffic light.  </a:t>
            </a:r>
          </a:p>
          <a:p>
            <a:pPr marL="214313" indent="-214313" algn="just">
              <a:lnSpc>
                <a:spcPct val="150000"/>
              </a:lnSpc>
              <a:buFont typeface="Wingdings" panose="05000000000000000000" pitchFamily="2" charset="2"/>
              <a:buChar char="§"/>
            </a:pPr>
            <a:r>
              <a:rPr lang="en-IN" sz="1600" dirty="0">
                <a:solidFill>
                  <a:schemeClr val="bg1"/>
                </a:solidFill>
                <a:latin typeface="Calibri" pitchFamily="34" charset="0"/>
                <a:cs typeface="Calibri" pitchFamily="34" charset="0"/>
              </a:rPr>
              <a:t>IR sensor is used here which catches the light beam after striking the object produced when any vehicle cross over it by pass the infrared rays and by collecting the data we can set the time limit of green light </a:t>
            </a:r>
          </a:p>
          <a:p>
            <a:pPr marL="214313" indent="-214313" algn="just">
              <a:lnSpc>
                <a:spcPct val="150000"/>
              </a:lnSpc>
              <a:buFont typeface="Wingdings" panose="05000000000000000000" pitchFamily="2" charset="2"/>
              <a:buChar char="§"/>
            </a:pPr>
            <a:r>
              <a:rPr lang="en-IN" sz="1600" dirty="0">
                <a:solidFill>
                  <a:schemeClr val="bg1"/>
                </a:solidFill>
                <a:latin typeface="Calibri" pitchFamily="34" charset="0"/>
                <a:cs typeface="Calibri" pitchFamily="34" charset="0"/>
              </a:rPr>
              <a:t>The prototype can also be detect car which cross the zebra crossing by that in case mail will be send to traffic  policeman and also to person on whose name the car is registered also get the mail of crossing the red light and the traffic policeman can capture him.</a:t>
            </a:r>
            <a:r>
              <a:rPr lang="en-IN" sz="1600" dirty="0">
                <a:solidFill>
                  <a:schemeClr val="bg1"/>
                </a:solidFill>
                <a:latin typeface="Times New Roman" panose="02020603050405020304" pitchFamily="18" charset="0"/>
                <a:cs typeface="Times New Roman" panose="02020603050405020304" pitchFamily="18" charset="0"/>
              </a:rPr>
              <a:t> </a:t>
            </a:r>
          </a:p>
          <a:p>
            <a:pPr marL="214313" indent="-214313" algn="just">
              <a:lnSpc>
                <a:spcPct val="150000"/>
              </a:lnSpc>
              <a:buFont typeface="Wingdings" panose="05000000000000000000" pitchFamily="2" charset="2"/>
              <a:buChar char="§"/>
            </a:pPr>
            <a:r>
              <a:rPr lang="en-IN" sz="1600" dirty="0">
                <a:solidFill>
                  <a:schemeClr val="bg1"/>
                </a:solidFill>
                <a:latin typeface="Calibri" panose="020F0502020204030204" pitchFamily="34" charset="0"/>
                <a:cs typeface="Calibri" panose="020F0502020204030204" pitchFamily="34" charset="0"/>
              </a:rPr>
              <a:t>For emergency vehicles like ambulance , police van etc. we can do first green the light of the road on which emergency vehicle is standing by the use of WIFI model.  </a:t>
            </a:r>
          </a:p>
          <a:p>
            <a:endParaRPr lang="en-IN" sz="1600" dirty="0">
              <a:solidFill>
                <a:schemeClr val="bg1"/>
              </a:solidFill>
            </a:endParaRPr>
          </a:p>
        </p:txBody>
      </p:sp>
    </p:spTree>
    <p:extLst>
      <p:ext uri="{BB962C8B-B14F-4D97-AF65-F5344CB8AC3E}">
        <p14:creationId xmlns:p14="http://schemas.microsoft.com/office/powerpoint/2010/main" val="3267286850"/>
      </p:ext>
    </p:extLst>
  </p:cSld>
  <p:clrMapOvr>
    <a:masterClrMapping/>
  </p:clrMapOvr>
  <p:transition spd="slow">
    <p:push dir="u"/>
  </p:transition>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1109</TotalTime>
  <Words>673</Words>
  <Application>Microsoft Office PowerPoint</Application>
  <PresentationFormat>On-screen Show (16:9)</PresentationFormat>
  <Paragraphs>82</Paragraphs>
  <Slides>19</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Times New Roman</vt:lpstr>
      <vt:lpstr>Lexend Deca</vt:lpstr>
      <vt:lpstr>Muli Light</vt:lpstr>
      <vt:lpstr>Verdana</vt:lpstr>
      <vt:lpstr>Calibri</vt:lpstr>
      <vt:lpstr>Arial</vt:lpstr>
      <vt:lpstr>Copperplate Gothic Bold</vt:lpstr>
      <vt:lpstr>Wingdings</vt:lpstr>
      <vt:lpstr>Aliena template</vt:lpstr>
      <vt:lpstr>Smart Traffic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Traffic Management</dc:title>
  <dc:creator>Bharat Cheepa</dc:creator>
  <cp:lastModifiedBy>AAKASH SONI</cp:lastModifiedBy>
  <cp:revision>52</cp:revision>
  <dcterms:modified xsi:type="dcterms:W3CDTF">2019-10-20T09:07:44Z</dcterms:modified>
</cp:coreProperties>
</file>